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8"/>
  </p:notesMasterIdLst>
  <p:sldIdLst>
    <p:sldId id="288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89" r:id="rId14"/>
    <p:sldId id="268" r:id="rId15"/>
    <p:sldId id="269" r:id="rId16"/>
    <p:sldId id="270" r:id="rId17"/>
    <p:sldId id="290" r:id="rId18"/>
    <p:sldId id="291" r:id="rId19"/>
    <p:sldId id="292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</p:sldIdLst>
  <p:sldSz cx="9144000" cy="5143500" type="screen16x9"/>
  <p:notesSz cx="6858000" cy="9144000"/>
  <p:embeddedFontLst>
    <p:embeddedFont>
      <p:font typeface="Roboto Mono" pitchFamily="49" charset="0"/>
      <p:regular r:id="rId39"/>
      <p:bold r:id="rId40"/>
      <p:italic r:id="rId41"/>
      <p:boldItalic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64"/>
    <p:restoredTop sz="94671"/>
  </p:normalViewPr>
  <p:slideViewPr>
    <p:cSldViewPr snapToGrid="0">
      <p:cViewPr varScale="1">
        <p:scale>
          <a:sx n="117" d="100"/>
          <a:sy n="117" d="100"/>
        </p:scale>
        <p:origin x="176" y="52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4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2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2d4ab1ecb0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2d4ab1ecb0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2d4ab1ecb0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32d4ab1ecb0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2d4ab1ecb0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32d4ab1ecb0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>
          <a:extLst>
            <a:ext uri="{FF2B5EF4-FFF2-40B4-BE49-F238E27FC236}">
              <a16:creationId xmlns:a16="http://schemas.microsoft.com/office/drawing/2014/main" id="{91E83AB6-2E7B-EA85-C7A6-D89A6243D3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2d4ab1ecb0_0_79:notes">
            <a:extLst>
              <a:ext uri="{FF2B5EF4-FFF2-40B4-BE49-F238E27FC236}">
                <a16:creationId xmlns:a16="http://schemas.microsoft.com/office/drawing/2014/main" id="{DD856C4C-5575-3DC4-3B94-9C04A1948B8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32d4ab1ecb0_0_79:notes">
            <a:extLst>
              <a:ext uri="{FF2B5EF4-FFF2-40B4-BE49-F238E27FC236}">
                <a16:creationId xmlns:a16="http://schemas.microsoft.com/office/drawing/2014/main" id="{7AB2BCD9-4095-73EA-050B-EC6344925E5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259919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32d4ab1ecb0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32d4ab1ecb0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2d4ab1ecb0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32d4ab1ecb0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2d4ab1ecb0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32d4ab1ecb0_0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>
          <a:extLst>
            <a:ext uri="{FF2B5EF4-FFF2-40B4-BE49-F238E27FC236}">
              <a16:creationId xmlns:a16="http://schemas.microsoft.com/office/drawing/2014/main" id="{9843F5ED-E9BB-7E26-DC28-A5A83C84D7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2d4ab1ecb0_0_111:notes">
            <a:extLst>
              <a:ext uri="{FF2B5EF4-FFF2-40B4-BE49-F238E27FC236}">
                <a16:creationId xmlns:a16="http://schemas.microsoft.com/office/drawing/2014/main" id="{9F064C1E-DAFC-4956-D712-B575B0318B7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32d4ab1ecb0_0_111:notes">
            <a:extLst>
              <a:ext uri="{FF2B5EF4-FFF2-40B4-BE49-F238E27FC236}">
                <a16:creationId xmlns:a16="http://schemas.microsoft.com/office/drawing/2014/main" id="{C8CBC68C-2977-52CC-1384-BDC3176B037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87709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>
          <a:extLst>
            <a:ext uri="{FF2B5EF4-FFF2-40B4-BE49-F238E27FC236}">
              <a16:creationId xmlns:a16="http://schemas.microsoft.com/office/drawing/2014/main" id="{9ED07C9E-193B-D59E-FDD4-B64F42CCC9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2d4ab1ecb0_0_111:notes">
            <a:extLst>
              <a:ext uri="{FF2B5EF4-FFF2-40B4-BE49-F238E27FC236}">
                <a16:creationId xmlns:a16="http://schemas.microsoft.com/office/drawing/2014/main" id="{F3F49AF9-1497-810B-8939-E1AD3925432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32d4ab1ecb0_0_111:notes">
            <a:extLst>
              <a:ext uri="{FF2B5EF4-FFF2-40B4-BE49-F238E27FC236}">
                <a16:creationId xmlns:a16="http://schemas.microsoft.com/office/drawing/2014/main" id="{CC968587-1A07-DA77-9693-52F89DB78BC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290060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>
          <a:extLst>
            <a:ext uri="{FF2B5EF4-FFF2-40B4-BE49-F238E27FC236}">
              <a16:creationId xmlns:a16="http://schemas.microsoft.com/office/drawing/2014/main" id="{6848713A-7956-D83A-6103-7F3FE1AFF1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2d4ab1ecb0_0_111:notes">
            <a:extLst>
              <a:ext uri="{FF2B5EF4-FFF2-40B4-BE49-F238E27FC236}">
                <a16:creationId xmlns:a16="http://schemas.microsoft.com/office/drawing/2014/main" id="{1A3C7FE6-8CA6-B8A1-7707-7461EC3188B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32d4ab1ecb0_0_111:notes">
            <a:extLst>
              <a:ext uri="{FF2B5EF4-FFF2-40B4-BE49-F238E27FC236}">
                <a16:creationId xmlns:a16="http://schemas.microsoft.com/office/drawing/2014/main" id="{CC3FE3C1-E213-B185-A25B-53D183F4AF3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377868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32d4ab1ecb0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32d4ab1ecb0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2d4ab1ecb0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32d4ab1ecb0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2d4ab1ecb0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32d4ab1ecb0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32d4ab1ecb0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32d4ab1ecb0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2d4ab1ecb0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32d4ab1ecb0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32d4ab1ecb0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32d4ab1ecb0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32d4ab1ecb0_0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32d4ab1ecb0_0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32d4ab1ecb0_0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32d4ab1ecb0_0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2d4ab1ecb0_0_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32d4ab1ecb0_0_1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32d4ab1ecb0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32d4ab1ecb0_0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2d4ab1ecb0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32d4ab1ecb0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32d4ab1ecb0_0_1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32d4ab1ecb0_0_1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2d4ab1ecb0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2d4ab1ecb0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32d4ab1ecb0_0_2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32d4ab1ecb0_0_2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32d4ab1ecb0_0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32d4ab1ecb0_0_2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32d4ab1ecb0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32d4ab1ecb0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32d4ab1ecb0_0_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32d4ab1ecb0_0_2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32d4ab1ecb0_0_2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32d4ab1ecb0_0_2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32d4ab1ecb0_0_2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32d4ab1ecb0_0_2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2d4ab1ecb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32d4ab1ecb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32d4ab1ecb0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32d4ab1ecb0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2d4ab1ecb0_0_2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32d4ab1ecb0_0_2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2d4ab1ecb0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32d4ab1ecb0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32d4ab1ecb0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32d4ab1ecb0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32d4ab1ecb0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32d4ab1ecb0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323AD-7E5C-F5A5-7401-ECD462E78B9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CSC1031: OOP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B4865D-C8D9-5990-30D5-DEFF5E158FF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Week 4</a:t>
            </a:r>
          </a:p>
          <a:p>
            <a:r>
              <a:rPr lang="en-GB" sz="2400" dirty="0"/>
              <a:t>Inheritance</a:t>
            </a:r>
            <a:r>
              <a:rPr lang="en-US" sz="2400" dirty="0"/>
              <a:t>, overriding</a:t>
            </a:r>
          </a:p>
        </p:txBody>
      </p:sp>
    </p:spTree>
    <p:extLst>
      <p:ext uri="{BB962C8B-B14F-4D97-AF65-F5344CB8AC3E}">
        <p14:creationId xmlns:p14="http://schemas.microsoft.com/office/powerpoint/2010/main" val="7495999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Types of Inheritance in Java</a:t>
            </a:r>
            <a:endParaRPr dirty="0"/>
          </a:p>
        </p:txBody>
      </p:sp>
      <p:sp>
        <p:nvSpPr>
          <p:cNvPr id="115" name="Google Shape;115;p22"/>
          <p:cNvSpPr txBox="1">
            <a:spLocks noGrp="1"/>
          </p:cNvSpPr>
          <p:nvPr>
            <p:ph type="body" idx="1"/>
          </p:nvPr>
        </p:nvSpPr>
        <p:spPr>
          <a:xfrm>
            <a:off x="311700" y="930975"/>
            <a:ext cx="8349300" cy="404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GB" sz="1600" b="1" dirty="0">
                <a:solidFill>
                  <a:schemeClr val="dk1"/>
                </a:solidFill>
              </a:rPr>
              <a:t>Single Inheritance</a:t>
            </a:r>
            <a:r>
              <a:rPr lang="en-GB" sz="1600" dirty="0">
                <a:solidFill>
                  <a:schemeClr val="dk1"/>
                </a:solidFill>
              </a:rPr>
              <a:t> – One class inherits another</a:t>
            </a:r>
            <a:endParaRPr sz="1600" dirty="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</a:endParaRPr>
          </a:p>
          <a:p>
            <a:pPr marL="457200" lvl="0" indent="-33020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GB" sz="1600" b="1" dirty="0">
                <a:solidFill>
                  <a:schemeClr val="dk1"/>
                </a:solidFill>
              </a:rPr>
              <a:t>Multilevel Inheritance</a:t>
            </a:r>
            <a:r>
              <a:rPr lang="en-GB" sz="1600" dirty="0">
                <a:solidFill>
                  <a:schemeClr val="dk1"/>
                </a:solidFill>
              </a:rPr>
              <a:t> – A class inherits from a class that is already inherited</a:t>
            </a:r>
            <a:endParaRPr sz="16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</a:endParaRPr>
          </a:p>
          <a:p>
            <a:pPr marL="457200" lvl="0" indent="-33020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GB" sz="1600" b="1" dirty="0">
                <a:solidFill>
                  <a:schemeClr val="dk1"/>
                </a:solidFill>
              </a:rPr>
              <a:t>Hierarchical Inheritance</a:t>
            </a:r>
            <a:r>
              <a:rPr lang="en-GB" sz="1600" dirty="0">
                <a:solidFill>
                  <a:schemeClr val="dk1"/>
                </a:solidFill>
              </a:rPr>
              <a:t> – Multiple classes inherit from a single parent.</a:t>
            </a:r>
            <a:endParaRPr sz="16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</a:endParaRPr>
          </a:p>
          <a:p>
            <a:pPr marL="457200" lvl="0" indent="-33020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GB" sz="1600" dirty="0">
                <a:solidFill>
                  <a:schemeClr val="dk1"/>
                </a:solidFill>
              </a:rPr>
              <a:t>Java does not support </a:t>
            </a:r>
            <a:r>
              <a:rPr lang="en-GB" sz="1600" b="1" dirty="0">
                <a:solidFill>
                  <a:schemeClr val="dk1"/>
                </a:solidFill>
              </a:rPr>
              <a:t>multiple inheritance</a:t>
            </a:r>
            <a:r>
              <a:rPr lang="en-GB" sz="1600" dirty="0">
                <a:solidFill>
                  <a:schemeClr val="dk1"/>
                </a:solidFill>
              </a:rPr>
              <a:t> with classes </a:t>
            </a:r>
            <a:endParaRPr sz="1600" dirty="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23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is Single Inheritance?</a:t>
            </a:r>
            <a:endParaRPr/>
          </a:p>
        </p:txBody>
      </p:sp>
      <p:sp>
        <p:nvSpPr>
          <p:cNvPr id="121" name="Google Shape;121;p23"/>
          <p:cNvSpPr txBox="1">
            <a:spLocks noGrp="1"/>
          </p:cNvSpPr>
          <p:nvPr>
            <p:ph type="body" idx="1"/>
          </p:nvPr>
        </p:nvSpPr>
        <p:spPr>
          <a:xfrm>
            <a:off x="311699" y="1152475"/>
            <a:ext cx="5283557" cy="41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-GB" sz="1500" b="1" dirty="0">
                <a:solidFill>
                  <a:schemeClr val="dk1"/>
                </a:solidFill>
              </a:rPr>
              <a:t>Single Inheritance</a:t>
            </a:r>
            <a:r>
              <a:rPr lang="en-GB" sz="1500" dirty="0">
                <a:solidFill>
                  <a:schemeClr val="dk1"/>
                </a:solidFill>
              </a:rPr>
              <a:t> is a mechanism where a </a:t>
            </a:r>
            <a:r>
              <a:rPr lang="en-GB" sz="1500" b="1" dirty="0">
                <a:solidFill>
                  <a:schemeClr val="dk1"/>
                </a:solidFill>
              </a:rPr>
              <a:t>single</a:t>
            </a:r>
            <a:r>
              <a:rPr lang="en-GB" sz="1500" dirty="0">
                <a:solidFill>
                  <a:schemeClr val="dk1"/>
                </a:solidFill>
              </a:rPr>
              <a:t> </a:t>
            </a:r>
            <a:r>
              <a:rPr lang="en-GB" sz="1500" b="1" dirty="0">
                <a:solidFill>
                  <a:schemeClr val="dk1"/>
                </a:solidFill>
              </a:rPr>
              <a:t>child class inherits from a single parent class</a:t>
            </a:r>
            <a:endParaRPr sz="15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</a:endParaRPr>
          </a:p>
          <a:p>
            <a:pPr marL="457200" lvl="0" indent="-32385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-GB" sz="1500" dirty="0">
                <a:solidFill>
                  <a:schemeClr val="dk1"/>
                </a:solidFill>
              </a:rPr>
              <a:t>The child class </a:t>
            </a:r>
            <a:r>
              <a:rPr lang="en-GB" sz="1500" b="1" dirty="0">
                <a:solidFill>
                  <a:schemeClr val="dk1"/>
                </a:solidFill>
              </a:rPr>
              <a:t>gains access to the fields and methods</a:t>
            </a:r>
            <a:r>
              <a:rPr lang="en-GB" sz="1500" dirty="0">
                <a:solidFill>
                  <a:schemeClr val="dk1"/>
                </a:solidFill>
              </a:rPr>
              <a:t> of the parent class, allowing </a:t>
            </a:r>
            <a:r>
              <a:rPr lang="en-GB" sz="1500" b="1" dirty="0">
                <a:solidFill>
                  <a:schemeClr val="dk1"/>
                </a:solidFill>
              </a:rPr>
              <a:t>code reuse and extension</a:t>
            </a:r>
            <a:endParaRPr sz="15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</a:endParaRPr>
          </a:p>
          <a:p>
            <a:pPr marL="457200" lvl="0" indent="-32385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-GB" sz="1500" dirty="0">
                <a:solidFill>
                  <a:schemeClr val="dk1"/>
                </a:solidFill>
              </a:rPr>
              <a:t>It promotes </a:t>
            </a:r>
            <a:r>
              <a:rPr lang="en-GB" sz="1500" b="1" dirty="0">
                <a:solidFill>
                  <a:schemeClr val="dk1"/>
                </a:solidFill>
              </a:rPr>
              <a:t>modularity</a:t>
            </a:r>
            <a:r>
              <a:rPr lang="en-GB" sz="1500" dirty="0">
                <a:solidFill>
                  <a:schemeClr val="dk1"/>
                </a:solidFill>
              </a:rPr>
              <a:t> and reduces </a:t>
            </a:r>
            <a:r>
              <a:rPr lang="en-GB" sz="1500" b="1" dirty="0">
                <a:solidFill>
                  <a:schemeClr val="dk1"/>
                </a:solidFill>
              </a:rPr>
              <a:t>redundancy</a:t>
            </a:r>
            <a:r>
              <a:rPr lang="en-GB" sz="1500" dirty="0">
                <a:solidFill>
                  <a:schemeClr val="dk1"/>
                </a:solidFill>
              </a:rPr>
              <a:t> in code.</a:t>
            </a:r>
            <a:endParaRPr sz="1500" dirty="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2200" dirty="0"/>
          </a:p>
        </p:txBody>
      </p:sp>
      <p:pic>
        <p:nvPicPr>
          <p:cNvPr id="122" name="Google Shape;12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81125" y="1017725"/>
            <a:ext cx="2268425" cy="3582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Syntax of Single Inheritance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24"/>
          <p:cNvSpPr txBox="1"/>
          <p:nvPr/>
        </p:nvSpPr>
        <p:spPr>
          <a:xfrm>
            <a:off x="311700" y="1251550"/>
            <a:ext cx="8074200" cy="3632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-GB" dirty="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GB" dirty="0">
                <a:solidFill>
                  <a:srgbClr val="0000F0"/>
                </a:solidFill>
                <a:latin typeface="Roboto Mono"/>
                <a:ea typeface="Roboto Mono"/>
                <a:cs typeface="Roboto Mono"/>
                <a:sym typeface="Roboto Mono"/>
              </a:rPr>
              <a:t>Parent</a:t>
            </a:r>
            <a:r>
              <a:rPr lang="en-GB" dirty="0">
                <a:latin typeface="Roboto Mono"/>
                <a:ea typeface="Roboto Mono"/>
                <a:cs typeface="Roboto Mono"/>
                <a:sym typeface="Roboto Mono"/>
              </a:rPr>
              <a:t> {</a:t>
            </a:r>
            <a:endParaRPr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-GB" dirty="0">
                <a:solidFill>
                  <a:srgbClr val="008050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en-GB" dirty="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GB" dirty="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show</a:t>
            </a:r>
            <a:r>
              <a:rPr lang="en-GB" dirty="0">
                <a:latin typeface="Roboto Mono"/>
                <a:ea typeface="Roboto Mono"/>
                <a:cs typeface="Roboto Mono"/>
                <a:sym typeface="Roboto Mono"/>
              </a:rPr>
              <a:t>() { </a:t>
            </a:r>
            <a:r>
              <a:rPr lang="en-GB" dirty="0" err="1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System</a:t>
            </a:r>
            <a:r>
              <a:rPr lang="en-GB" dirty="0" err="1"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-GB" dirty="0" err="1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out</a:t>
            </a:r>
            <a:r>
              <a:rPr lang="en-GB" dirty="0" err="1"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-GB" dirty="0" err="1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println</a:t>
            </a:r>
            <a:r>
              <a:rPr lang="en-GB" dirty="0"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-GB" dirty="0">
                <a:solidFill>
                  <a:srgbClr val="A01010"/>
                </a:solidFill>
                <a:latin typeface="Roboto Mono"/>
                <a:ea typeface="Roboto Mono"/>
                <a:cs typeface="Roboto Mono"/>
                <a:sym typeface="Roboto Mono"/>
              </a:rPr>
              <a:t>"This is the Parent class"</a:t>
            </a:r>
            <a:r>
              <a:rPr lang="en-GB" dirty="0">
                <a:latin typeface="Roboto Mono"/>
                <a:ea typeface="Roboto Mono"/>
                <a:cs typeface="Roboto Mono"/>
                <a:sym typeface="Roboto Mono"/>
              </a:rPr>
              <a:t>); }</a:t>
            </a:r>
            <a:endParaRPr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-GB" dirty="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GB" dirty="0">
                <a:solidFill>
                  <a:srgbClr val="0000F0"/>
                </a:solidFill>
                <a:latin typeface="Roboto Mono"/>
                <a:ea typeface="Roboto Mono"/>
                <a:cs typeface="Roboto Mono"/>
                <a:sym typeface="Roboto Mono"/>
              </a:rPr>
              <a:t>Child</a:t>
            </a:r>
            <a:r>
              <a:rPr lang="en-GB" dirty="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GB" b="1" dirty="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extends</a:t>
            </a:r>
            <a:r>
              <a:rPr lang="en-GB" dirty="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GB" dirty="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Parent</a:t>
            </a:r>
            <a:r>
              <a:rPr lang="en-GB" dirty="0">
                <a:latin typeface="Roboto Mono"/>
                <a:ea typeface="Roboto Mono"/>
                <a:cs typeface="Roboto Mono"/>
                <a:sym typeface="Roboto Mono"/>
              </a:rPr>
              <a:t> {</a:t>
            </a:r>
            <a:endParaRPr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-GB" dirty="0">
                <a:solidFill>
                  <a:srgbClr val="008050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en-GB" dirty="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GB" dirty="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display</a:t>
            </a:r>
            <a:r>
              <a:rPr lang="en-GB" dirty="0">
                <a:latin typeface="Roboto Mono"/>
                <a:ea typeface="Roboto Mono"/>
                <a:cs typeface="Roboto Mono"/>
                <a:sym typeface="Roboto Mono"/>
              </a:rPr>
              <a:t>() { </a:t>
            </a:r>
            <a:r>
              <a:rPr lang="en-GB" dirty="0" err="1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System</a:t>
            </a:r>
            <a:r>
              <a:rPr lang="en-GB" dirty="0" err="1"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-GB" dirty="0" err="1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out</a:t>
            </a:r>
            <a:r>
              <a:rPr lang="en-GB" dirty="0" err="1"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-GB" dirty="0" err="1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println</a:t>
            </a:r>
            <a:r>
              <a:rPr lang="en-GB" dirty="0"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-GB" dirty="0">
                <a:solidFill>
                  <a:srgbClr val="A01010"/>
                </a:solidFill>
                <a:latin typeface="Roboto Mono"/>
                <a:ea typeface="Roboto Mono"/>
                <a:cs typeface="Roboto Mono"/>
                <a:sym typeface="Roboto Mono"/>
              </a:rPr>
              <a:t>"This is the Child class"</a:t>
            </a:r>
            <a:r>
              <a:rPr lang="en-GB" dirty="0">
                <a:latin typeface="Roboto Mono"/>
                <a:ea typeface="Roboto Mono"/>
                <a:cs typeface="Roboto Mono"/>
                <a:sym typeface="Roboto Mono"/>
              </a:rPr>
              <a:t>); }</a:t>
            </a:r>
            <a:endParaRPr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>
          <a:extLst>
            <a:ext uri="{FF2B5EF4-FFF2-40B4-BE49-F238E27FC236}">
              <a16:creationId xmlns:a16="http://schemas.microsoft.com/office/drawing/2014/main" id="{A0BF586D-3A76-56AF-F404-A6149996CC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4">
            <a:extLst>
              <a:ext uri="{FF2B5EF4-FFF2-40B4-BE49-F238E27FC236}">
                <a16:creationId xmlns:a16="http://schemas.microsoft.com/office/drawing/2014/main" id="{551FB04B-87E7-B122-0996-82AA2650BC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Syntax of Single Inheritance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24">
            <a:extLst>
              <a:ext uri="{FF2B5EF4-FFF2-40B4-BE49-F238E27FC236}">
                <a16:creationId xmlns:a16="http://schemas.microsoft.com/office/drawing/2014/main" id="{5308CCCB-2ED5-F125-0D64-49FE7AB3D257}"/>
              </a:ext>
            </a:extLst>
          </p:cNvPr>
          <p:cNvSpPr txBox="1"/>
          <p:nvPr/>
        </p:nvSpPr>
        <p:spPr>
          <a:xfrm>
            <a:off x="311700" y="1251550"/>
            <a:ext cx="8074200" cy="3632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-GB" dirty="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GB" dirty="0">
                <a:solidFill>
                  <a:srgbClr val="0000F0"/>
                </a:solidFill>
                <a:latin typeface="Roboto Mono"/>
                <a:ea typeface="Roboto Mono"/>
                <a:cs typeface="Roboto Mono"/>
                <a:sym typeface="Roboto Mono"/>
              </a:rPr>
              <a:t>Parent</a:t>
            </a:r>
            <a:r>
              <a:rPr lang="en-GB" dirty="0">
                <a:latin typeface="Roboto Mono"/>
                <a:ea typeface="Roboto Mono"/>
                <a:cs typeface="Roboto Mono"/>
                <a:sym typeface="Roboto Mono"/>
              </a:rPr>
              <a:t> {</a:t>
            </a:r>
            <a:endParaRPr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-GB" dirty="0">
                <a:solidFill>
                  <a:srgbClr val="008050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en-GB" dirty="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GB" dirty="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show</a:t>
            </a:r>
            <a:r>
              <a:rPr lang="en-GB" dirty="0">
                <a:latin typeface="Roboto Mono"/>
                <a:ea typeface="Roboto Mono"/>
                <a:cs typeface="Roboto Mono"/>
                <a:sym typeface="Roboto Mono"/>
              </a:rPr>
              <a:t>() { </a:t>
            </a:r>
            <a:r>
              <a:rPr lang="en-GB" dirty="0" err="1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System</a:t>
            </a:r>
            <a:r>
              <a:rPr lang="en-GB" dirty="0" err="1"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-GB" dirty="0" err="1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out</a:t>
            </a:r>
            <a:r>
              <a:rPr lang="en-GB" dirty="0" err="1"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-GB" dirty="0" err="1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println</a:t>
            </a:r>
            <a:r>
              <a:rPr lang="en-GB" dirty="0"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-GB" dirty="0">
                <a:solidFill>
                  <a:srgbClr val="A01010"/>
                </a:solidFill>
                <a:latin typeface="Roboto Mono"/>
                <a:ea typeface="Roboto Mono"/>
                <a:cs typeface="Roboto Mono"/>
                <a:sym typeface="Roboto Mono"/>
              </a:rPr>
              <a:t>"This is the Parent class"</a:t>
            </a:r>
            <a:r>
              <a:rPr lang="en-GB" dirty="0">
                <a:latin typeface="Roboto Mono"/>
                <a:ea typeface="Roboto Mono"/>
                <a:cs typeface="Roboto Mono"/>
                <a:sym typeface="Roboto Mono"/>
              </a:rPr>
              <a:t>); }</a:t>
            </a:r>
            <a:endParaRPr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-GB" dirty="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GB" dirty="0">
                <a:solidFill>
                  <a:srgbClr val="0000F0"/>
                </a:solidFill>
                <a:latin typeface="Roboto Mono"/>
                <a:ea typeface="Roboto Mono"/>
                <a:cs typeface="Roboto Mono"/>
                <a:sym typeface="Roboto Mono"/>
              </a:rPr>
              <a:t>Child</a:t>
            </a:r>
            <a:r>
              <a:rPr lang="en-GB" dirty="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GB" b="1" dirty="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extends</a:t>
            </a:r>
            <a:r>
              <a:rPr lang="en-GB" dirty="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GB" dirty="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Parent</a:t>
            </a:r>
            <a:r>
              <a:rPr lang="en-GB" dirty="0">
                <a:latin typeface="Roboto Mono"/>
                <a:ea typeface="Roboto Mono"/>
                <a:cs typeface="Roboto Mono"/>
                <a:sym typeface="Roboto Mono"/>
              </a:rPr>
              <a:t> {</a:t>
            </a:r>
            <a:endParaRPr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-GB" dirty="0">
                <a:solidFill>
                  <a:srgbClr val="008050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en-GB" dirty="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GB" dirty="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display</a:t>
            </a:r>
            <a:r>
              <a:rPr lang="en-GB" dirty="0">
                <a:latin typeface="Roboto Mono"/>
                <a:ea typeface="Roboto Mono"/>
                <a:cs typeface="Roboto Mono"/>
                <a:sym typeface="Roboto Mono"/>
              </a:rPr>
              <a:t>() { </a:t>
            </a:r>
            <a:r>
              <a:rPr lang="en-GB" dirty="0" err="1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System</a:t>
            </a:r>
            <a:r>
              <a:rPr lang="en-GB" dirty="0" err="1"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-GB" dirty="0" err="1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out</a:t>
            </a:r>
            <a:r>
              <a:rPr lang="en-GB" dirty="0" err="1"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-GB" dirty="0" err="1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println</a:t>
            </a:r>
            <a:r>
              <a:rPr lang="en-GB" dirty="0"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-GB" dirty="0">
                <a:solidFill>
                  <a:srgbClr val="A01010"/>
                </a:solidFill>
                <a:latin typeface="Roboto Mono"/>
                <a:ea typeface="Roboto Mono"/>
                <a:cs typeface="Roboto Mono"/>
                <a:sym typeface="Roboto Mono"/>
              </a:rPr>
              <a:t>"This is the Child class"</a:t>
            </a:r>
            <a:r>
              <a:rPr lang="en-GB" dirty="0">
                <a:latin typeface="Roboto Mono"/>
                <a:ea typeface="Roboto Mono"/>
                <a:cs typeface="Roboto Mono"/>
                <a:sym typeface="Roboto Mono"/>
              </a:rPr>
              <a:t>); }</a:t>
            </a:r>
            <a:endParaRPr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public</a:t>
            </a:r>
            <a:r>
              <a:rPr lang="en-GB" dirty="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GB" b="1" dirty="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-GB" dirty="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GB" dirty="0">
                <a:solidFill>
                  <a:srgbClr val="0000F0"/>
                </a:solidFill>
                <a:latin typeface="Roboto Mono"/>
                <a:ea typeface="Roboto Mono"/>
                <a:cs typeface="Roboto Mono"/>
                <a:sym typeface="Roboto Mono"/>
              </a:rPr>
              <a:t>Main</a:t>
            </a:r>
            <a:r>
              <a:rPr lang="en-GB" dirty="0">
                <a:latin typeface="Roboto Mono"/>
                <a:ea typeface="Roboto Mono"/>
                <a:cs typeface="Roboto Mono"/>
                <a:sym typeface="Roboto Mono"/>
              </a:rPr>
              <a:t> {</a:t>
            </a:r>
            <a:endParaRPr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-GB" b="1" dirty="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public</a:t>
            </a:r>
            <a:r>
              <a:rPr lang="en-GB" dirty="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GB" b="1" dirty="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static</a:t>
            </a:r>
            <a:r>
              <a:rPr lang="en-GB" dirty="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GB" dirty="0">
                <a:solidFill>
                  <a:srgbClr val="008050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en-GB" dirty="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GB" dirty="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main</a:t>
            </a:r>
            <a:r>
              <a:rPr lang="en-GB" dirty="0"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-GB" dirty="0">
                <a:solidFill>
                  <a:srgbClr val="008050"/>
                </a:solidFill>
                <a:latin typeface="Roboto Mono"/>
                <a:ea typeface="Roboto Mono"/>
                <a:cs typeface="Roboto Mono"/>
                <a:sym typeface="Roboto Mono"/>
              </a:rPr>
              <a:t>String</a:t>
            </a:r>
            <a:r>
              <a:rPr lang="en-GB" dirty="0">
                <a:latin typeface="Roboto Mono"/>
                <a:ea typeface="Roboto Mono"/>
                <a:cs typeface="Roboto Mono"/>
                <a:sym typeface="Roboto Mono"/>
              </a:rPr>
              <a:t>[] </a:t>
            </a:r>
            <a:r>
              <a:rPr lang="en-GB" dirty="0" err="1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args</a:t>
            </a:r>
            <a:r>
              <a:rPr lang="en-GB" dirty="0">
                <a:latin typeface="Roboto Mono"/>
                <a:ea typeface="Roboto Mono"/>
                <a:cs typeface="Roboto Mono"/>
                <a:sym typeface="Roboto Mono"/>
              </a:rPr>
              <a:t>) {</a:t>
            </a:r>
            <a:endParaRPr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en-GB" dirty="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Child</a:t>
            </a:r>
            <a:r>
              <a:rPr lang="en-GB" dirty="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GB" dirty="0" err="1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obj</a:t>
            </a:r>
            <a:r>
              <a:rPr lang="en-GB" dirty="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GB" b="1" dirty="0">
                <a:solidFill>
                  <a:srgbClr val="EE11FF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-GB" dirty="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GB" b="1" dirty="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new</a:t>
            </a:r>
            <a:r>
              <a:rPr lang="en-GB" dirty="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GB" dirty="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Child</a:t>
            </a:r>
            <a:r>
              <a:rPr lang="en-GB" dirty="0">
                <a:latin typeface="Roboto Mono"/>
                <a:ea typeface="Roboto Mono"/>
                <a:cs typeface="Roboto Mono"/>
                <a:sym typeface="Roboto Mono"/>
              </a:rPr>
              <a:t>();</a:t>
            </a:r>
            <a:endParaRPr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en-GB" dirty="0" err="1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obj</a:t>
            </a:r>
            <a:r>
              <a:rPr lang="en-GB" dirty="0" err="1"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-GB" dirty="0" err="1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show</a:t>
            </a:r>
            <a:r>
              <a:rPr lang="en-GB" dirty="0">
                <a:latin typeface="Roboto Mono"/>
                <a:ea typeface="Roboto Mono"/>
                <a:cs typeface="Roboto Mono"/>
                <a:sym typeface="Roboto Mono"/>
              </a:rPr>
              <a:t>();    </a:t>
            </a:r>
            <a:r>
              <a:rPr lang="en-GB" i="1" dirty="0">
                <a:solidFill>
                  <a:srgbClr val="A05000"/>
                </a:solidFill>
                <a:latin typeface="Roboto Mono"/>
                <a:ea typeface="Roboto Mono"/>
                <a:cs typeface="Roboto Mono"/>
                <a:sym typeface="Roboto Mono"/>
              </a:rPr>
              <a:t>// Inherited method</a:t>
            </a:r>
            <a:endParaRPr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en-GB" dirty="0" err="1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obj</a:t>
            </a:r>
            <a:r>
              <a:rPr lang="en-GB" dirty="0" err="1"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-GB" dirty="0" err="1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display</a:t>
            </a:r>
            <a:r>
              <a:rPr lang="en-GB" dirty="0">
                <a:latin typeface="Roboto Mono"/>
                <a:ea typeface="Roboto Mono"/>
                <a:cs typeface="Roboto Mono"/>
                <a:sym typeface="Roboto Mono"/>
              </a:rPr>
              <a:t>(); </a:t>
            </a:r>
            <a:r>
              <a:rPr lang="en-GB" i="1" dirty="0">
                <a:solidFill>
                  <a:srgbClr val="A05000"/>
                </a:solidFill>
                <a:latin typeface="Roboto Mono"/>
                <a:ea typeface="Roboto Mono"/>
                <a:cs typeface="Roboto Mono"/>
                <a:sym typeface="Roboto Mono"/>
              </a:rPr>
              <a:t>// Child class method</a:t>
            </a:r>
            <a:endParaRPr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endParaRPr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9" name="Google Shape;129;p24">
            <a:extLst>
              <a:ext uri="{FF2B5EF4-FFF2-40B4-BE49-F238E27FC236}">
                <a16:creationId xmlns:a16="http://schemas.microsoft.com/office/drawing/2014/main" id="{705E34AD-EC3C-1133-63AB-E8575D4F0B73}"/>
              </a:ext>
            </a:extLst>
          </p:cNvPr>
          <p:cNvSpPr txBox="1"/>
          <p:nvPr/>
        </p:nvSpPr>
        <p:spPr>
          <a:xfrm>
            <a:off x="4053650" y="1017725"/>
            <a:ext cx="4928700" cy="40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dk1"/>
                </a:solidFill>
              </a:rPr>
              <a:t> The </a:t>
            </a:r>
            <a:r>
              <a:rPr lang="en-GB" b="1" dirty="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extends</a:t>
            </a:r>
            <a:r>
              <a:rPr lang="en-GB" dirty="0">
                <a:solidFill>
                  <a:schemeClr val="dk1"/>
                </a:solidFill>
              </a:rPr>
              <a:t> keyword is used to inherit from a class</a:t>
            </a:r>
            <a:endParaRPr sz="1700" dirty="0"/>
          </a:p>
        </p:txBody>
      </p:sp>
      <p:sp>
        <p:nvSpPr>
          <p:cNvPr id="130" name="Google Shape;130;p24">
            <a:extLst>
              <a:ext uri="{FF2B5EF4-FFF2-40B4-BE49-F238E27FC236}">
                <a16:creationId xmlns:a16="http://schemas.microsoft.com/office/drawing/2014/main" id="{37BF21CF-B01F-90D8-3237-CA12A2715067}"/>
              </a:ext>
            </a:extLst>
          </p:cNvPr>
          <p:cNvSpPr txBox="1"/>
          <p:nvPr/>
        </p:nvSpPr>
        <p:spPr>
          <a:xfrm>
            <a:off x="1395650" y="4468750"/>
            <a:ext cx="7586700" cy="415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dirty="0">
                <a:solidFill>
                  <a:schemeClr val="dk1"/>
                </a:solidFill>
              </a:rPr>
              <a:t>The child class gets access to </a:t>
            </a:r>
            <a:r>
              <a:rPr lang="en-GB" sz="1500" b="1" u="sng" dirty="0">
                <a:solidFill>
                  <a:schemeClr val="dk1"/>
                </a:solidFill>
              </a:rPr>
              <a:t>non-private members</a:t>
            </a:r>
            <a:r>
              <a:rPr lang="en-GB" sz="1500" u="sng" dirty="0">
                <a:solidFill>
                  <a:schemeClr val="dk1"/>
                </a:solidFill>
              </a:rPr>
              <a:t> </a:t>
            </a:r>
            <a:r>
              <a:rPr lang="en-GB" sz="1500" dirty="0">
                <a:solidFill>
                  <a:schemeClr val="dk1"/>
                </a:solidFill>
              </a:rPr>
              <a:t>of the parent class</a:t>
            </a:r>
            <a:endParaRPr sz="1800" dirty="0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56653856-7341-A288-6BB0-F8B912ECC6E7}"/>
              </a:ext>
            </a:extLst>
          </p:cNvPr>
          <p:cNvCxnSpPr>
            <a:cxnSpLocks/>
          </p:cNvCxnSpPr>
          <p:nvPr/>
        </p:nvCxnSpPr>
        <p:spPr>
          <a:xfrm flipH="1">
            <a:off x="2253343" y="1338943"/>
            <a:ext cx="2547257" cy="84908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0802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9" grpId="0" animBg="1"/>
      <p:bldP spid="13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5"/>
          <p:cNvSpPr txBox="1">
            <a:spLocks noGrp="1"/>
          </p:cNvSpPr>
          <p:nvPr>
            <p:ph type="title"/>
          </p:nvPr>
        </p:nvSpPr>
        <p:spPr>
          <a:xfrm>
            <a:off x="311700" y="1127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Single Inheritance</a:t>
            </a:r>
            <a:endParaRPr/>
          </a:p>
        </p:txBody>
      </p:sp>
      <p:sp>
        <p:nvSpPr>
          <p:cNvPr id="136" name="Google Shape;136;p25"/>
          <p:cNvSpPr txBox="1">
            <a:spLocks noGrp="1"/>
          </p:cNvSpPr>
          <p:nvPr>
            <p:ph type="body" idx="1"/>
          </p:nvPr>
        </p:nvSpPr>
        <p:spPr>
          <a:xfrm>
            <a:off x="311700" y="852825"/>
            <a:ext cx="8520600" cy="424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 b="1" dirty="0">
                <a:solidFill>
                  <a:schemeClr val="dk1"/>
                </a:solidFill>
              </a:rPr>
              <a:t>Code Reusability</a:t>
            </a:r>
            <a:r>
              <a:rPr lang="en-GB" sz="1500" dirty="0">
                <a:solidFill>
                  <a:schemeClr val="dk1"/>
                </a:solidFill>
              </a:rPr>
              <a:t> – Avoids writing duplicate code.</a:t>
            </a:r>
            <a:endParaRPr sz="15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 b="1" dirty="0">
                <a:solidFill>
                  <a:schemeClr val="dk1"/>
                </a:solidFill>
              </a:rPr>
              <a:t>Improves Maintainability</a:t>
            </a:r>
            <a:r>
              <a:rPr lang="en-GB" sz="1500" dirty="0">
                <a:solidFill>
                  <a:schemeClr val="dk1"/>
                </a:solidFill>
              </a:rPr>
              <a:t> – Changes in the parent class automatically reflect in the child class.</a:t>
            </a:r>
            <a:endParaRPr sz="15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500" b="1" dirty="0">
                <a:solidFill>
                  <a:schemeClr val="dk1"/>
                </a:solidFill>
              </a:rPr>
              <a:t>Extensibility</a:t>
            </a:r>
            <a:r>
              <a:rPr lang="en-GB" sz="1500" dirty="0">
                <a:solidFill>
                  <a:schemeClr val="dk1"/>
                </a:solidFill>
              </a:rPr>
              <a:t> – Allows adding new functionality in derived classes without modifying the parent.</a:t>
            </a:r>
            <a:endParaRPr sz="15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500" b="1" dirty="0">
                <a:solidFill>
                  <a:schemeClr val="dk1"/>
                </a:solidFill>
              </a:rPr>
              <a:t>Banking Systems:</a:t>
            </a:r>
            <a:endParaRPr sz="1500" b="1" dirty="0">
              <a:solidFill>
                <a:schemeClr val="dk1"/>
              </a:solidFill>
            </a:endParaRPr>
          </a:p>
          <a:p>
            <a:pPr marL="0" lvl="0" indent="45720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500" dirty="0" err="1">
                <a:solidFill>
                  <a:schemeClr val="dk1"/>
                </a:solidFill>
              </a:rPr>
              <a:t>BankAccount</a:t>
            </a:r>
            <a:r>
              <a:rPr lang="en-GB" sz="1500" dirty="0">
                <a:solidFill>
                  <a:schemeClr val="dk1"/>
                </a:solidFill>
              </a:rPr>
              <a:t> → </a:t>
            </a:r>
            <a:r>
              <a:rPr lang="en-GB" sz="1500" dirty="0" err="1">
                <a:solidFill>
                  <a:schemeClr val="dk1"/>
                </a:solidFill>
              </a:rPr>
              <a:t>SavingsAccount</a:t>
            </a:r>
            <a:endParaRPr sz="15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500" b="1" dirty="0">
                <a:solidFill>
                  <a:schemeClr val="dk1"/>
                </a:solidFill>
              </a:rPr>
              <a:t>E-commerce Platforms:</a:t>
            </a:r>
            <a:endParaRPr sz="1500" b="1" dirty="0">
              <a:solidFill>
                <a:schemeClr val="dk1"/>
              </a:solidFill>
            </a:endParaRPr>
          </a:p>
          <a:p>
            <a:pPr marL="0" lvl="0" indent="45720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500" dirty="0">
                <a:solidFill>
                  <a:schemeClr val="dk1"/>
                </a:solidFill>
              </a:rPr>
              <a:t>User → VIP User</a:t>
            </a:r>
            <a:endParaRPr sz="15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500" b="1" dirty="0">
                <a:solidFill>
                  <a:schemeClr val="dk1"/>
                </a:solidFill>
              </a:rPr>
              <a:t>Automobile Industry:</a:t>
            </a:r>
            <a:endParaRPr sz="1500" b="1" dirty="0">
              <a:solidFill>
                <a:schemeClr val="dk1"/>
              </a:solidFill>
            </a:endParaRPr>
          </a:p>
          <a:p>
            <a:pPr marL="0" lvl="0" indent="45720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1500" dirty="0">
                <a:solidFill>
                  <a:schemeClr val="dk1"/>
                </a:solidFill>
              </a:rPr>
              <a:t>Car → Electric Car</a:t>
            </a:r>
            <a:endParaRPr sz="1500" dirty="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6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is Multilevel Inheritance?</a:t>
            </a:r>
            <a:endParaRPr/>
          </a:p>
        </p:txBody>
      </p:sp>
      <p:sp>
        <p:nvSpPr>
          <p:cNvPr id="142" name="Google Shape;142;p2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329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b="1" dirty="0">
                <a:solidFill>
                  <a:schemeClr val="dk1"/>
                </a:solidFill>
              </a:rPr>
              <a:t>Multilevel Inheritance</a:t>
            </a:r>
            <a:r>
              <a:rPr lang="en-GB" sz="1600" dirty="0">
                <a:solidFill>
                  <a:schemeClr val="dk1"/>
                </a:solidFill>
              </a:rPr>
              <a:t> occurs when a class derives from a </a:t>
            </a:r>
            <a:r>
              <a:rPr lang="en-GB" sz="1600" b="1" dirty="0">
                <a:solidFill>
                  <a:schemeClr val="dk1"/>
                </a:solidFill>
              </a:rPr>
              <a:t>child class</a:t>
            </a:r>
            <a:r>
              <a:rPr lang="en-GB" sz="1600" dirty="0">
                <a:solidFill>
                  <a:schemeClr val="dk1"/>
                </a:solidFill>
              </a:rPr>
              <a:t>, which itself extends another class.</a:t>
            </a:r>
            <a:endParaRPr sz="16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chemeClr val="dk1"/>
                </a:solidFill>
              </a:rPr>
              <a:t>It forms a </a:t>
            </a:r>
            <a:r>
              <a:rPr lang="en-GB" sz="1600" b="1" dirty="0">
                <a:solidFill>
                  <a:schemeClr val="dk1"/>
                </a:solidFill>
              </a:rPr>
              <a:t>chain of inheritance</a:t>
            </a:r>
            <a:r>
              <a:rPr lang="en-GB" sz="1600" dirty="0">
                <a:solidFill>
                  <a:schemeClr val="dk1"/>
                </a:solidFill>
              </a:rPr>
              <a:t>, where properties and methods are passed down through multiple levels.</a:t>
            </a:r>
            <a:endParaRPr sz="16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b="1" dirty="0">
                <a:solidFill>
                  <a:schemeClr val="dk1"/>
                </a:solidFill>
              </a:rPr>
              <a:t>Grandparent → Parent → Child</a:t>
            </a:r>
            <a:endParaRPr sz="1600" b="1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50775" y="1170763"/>
            <a:ext cx="3747775" cy="28019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2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7"/>
          <p:cNvSpPr txBox="1">
            <a:spLocks noGrp="1"/>
          </p:cNvSpPr>
          <p:nvPr>
            <p:ph type="title"/>
          </p:nvPr>
        </p:nvSpPr>
        <p:spPr>
          <a:xfrm>
            <a:off x="311700" y="906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Syntax of Multilevel Inheritance</a:t>
            </a:r>
            <a:endParaRPr/>
          </a:p>
        </p:txBody>
      </p:sp>
      <p:sp>
        <p:nvSpPr>
          <p:cNvPr id="149" name="Google Shape;149;p27"/>
          <p:cNvSpPr txBox="1"/>
          <p:nvPr/>
        </p:nvSpPr>
        <p:spPr>
          <a:xfrm>
            <a:off x="0" y="719925"/>
            <a:ext cx="9144000" cy="4363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-GB" dirty="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GB" dirty="0">
                <a:solidFill>
                  <a:srgbClr val="0000F0"/>
                </a:solidFill>
                <a:latin typeface="Roboto Mono"/>
                <a:ea typeface="Roboto Mono"/>
                <a:cs typeface="Roboto Mono"/>
                <a:sym typeface="Roboto Mono"/>
              </a:rPr>
              <a:t>Grandparent</a:t>
            </a:r>
            <a:r>
              <a:rPr lang="en-GB" dirty="0">
                <a:latin typeface="Roboto Mono"/>
                <a:ea typeface="Roboto Mono"/>
                <a:cs typeface="Roboto Mono"/>
                <a:sym typeface="Roboto Mono"/>
              </a:rPr>
              <a:t> {</a:t>
            </a:r>
            <a:endParaRPr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-GB" dirty="0">
                <a:solidFill>
                  <a:srgbClr val="008050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en-GB" dirty="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GB" dirty="0" err="1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grandparentMethod</a:t>
            </a:r>
            <a:r>
              <a:rPr lang="en-GB" dirty="0">
                <a:latin typeface="Roboto Mono"/>
                <a:ea typeface="Roboto Mono"/>
                <a:cs typeface="Roboto Mono"/>
                <a:sym typeface="Roboto Mono"/>
              </a:rPr>
              <a:t>() { </a:t>
            </a:r>
            <a:r>
              <a:rPr lang="en-GB" dirty="0" err="1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System</a:t>
            </a:r>
            <a:r>
              <a:rPr lang="en-GB" dirty="0" err="1"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-GB" dirty="0" err="1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out</a:t>
            </a:r>
            <a:r>
              <a:rPr lang="en-GB" dirty="0" err="1"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-GB" dirty="0" err="1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println</a:t>
            </a:r>
            <a:r>
              <a:rPr lang="en-GB" dirty="0"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-GB" dirty="0">
                <a:solidFill>
                  <a:srgbClr val="A01010"/>
                </a:solidFill>
                <a:latin typeface="Roboto Mono"/>
                <a:ea typeface="Roboto Mono"/>
                <a:cs typeface="Roboto Mono"/>
                <a:sym typeface="Roboto Mono"/>
              </a:rPr>
              <a:t>"Grandparent method"</a:t>
            </a:r>
            <a:r>
              <a:rPr lang="en-GB" dirty="0">
                <a:latin typeface="Roboto Mono"/>
                <a:ea typeface="Roboto Mono"/>
                <a:cs typeface="Roboto Mono"/>
                <a:sym typeface="Roboto Mono"/>
              </a:rPr>
              <a:t>); }</a:t>
            </a:r>
            <a:endParaRPr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endParaRPr dirty="0"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>
          <a:extLst>
            <a:ext uri="{FF2B5EF4-FFF2-40B4-BE49-F238E27FC236}">
              <a16:creationId xmlns:a16="http://schemas.microsoft.com/office/drawing/2014/main" id="{147B9557-1A44-2943-2A9B-3AF125FD8E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7">
            <a:extLst>
              <a:ext uri="{FF2B5EF4-FFF2-40B4-BE49-F238E27FC236}">
                <a16:creationId xmlns:a16="http://schemas.microsoft.com/office/drawing/2014/main" id="{82E341AB-95B8-B400-6CC4-1957381EBFB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906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Syntax of Multilevel Inheritance</a:t>
            </a:r>
            <a:endParaRPr/>
          </a:p>
        </p:txBody>
      </p:sp>
      <p:sp>
        <p:nvSpPr>
          <p:cNvPr id="149" name="Google Shape;149;p27">
            <a:extLst>
              <a:ext uri="{FF2B5EF4-FFF2-40B4-BE49-F238E27FC236}">
                <a16:creationId xmlns:a16="http://schemas.microsoft.com/office/drawing/2014/main" id="{A2CFEA85-0647-87DD-9622-17827499ABCE}"/>
              </a:ext>
            </a:extLst>
          </p:cNvPr>
          <p:cNvSpPr txBox="1"/>
          <p:nvPr/>
        </p:nvSpPr>
        <p:spPr>
          <a:xfrm>
            <a:off x="0" y="719925"/>
            <a:ext cx="9144000" cy="4363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-GB" dirty="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GB" dirty="0">
                <a:solidFill>
                  <a:srgbClr val="0000F0"/>
                </a:solidFill>
                <a:latin typeface="Roboto Mono"/>
                <a:ea typeface="Roboto Mono"/>
                <a:cs typeface="Roboto Mono"/>
                <a:sym typeface="Roboto Mono"/>
              </a:rPr>
              <a:t>Grandparent</a:t>
            </a:r>
            <a:r>
              <a:rPr lang="en-GB" dirty="0">
                <a:latin typeface="Roboto Mono"/>
                <a:ea typeface="Roboto Mono"/>
                <a:cs typeface="Roboto Mono"/>
                <a:sym typeface="Roboto Mono"/>
              </a:rPr>
              <a:t> {</a:t>
            </a:r>
            <a:endParaRPr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-GB" dirty="0">
                <a:solidFill>
                  <a:srgbClr val="008050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en-GB" dirty="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GB" dirty="0" err="1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grandparentMethod</a:t>
            </a:r>
            <a:r>
              <a:rPr lang="en-GB" dirty="0">
                <a:latin typeface="Roboto Mono"/>
                <a:ea typeface="Roboto Mono"/>
                <a:cs typeface="Roboto Mono"/>
                <a:sym typeface="Roboto Mono"/>
              </a:rPr>
              <a:t>() { </a:t>
            </a:r>
            <a:r>
              <a:rPr lang="en-GB" dirty="0" err="1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System</a:t>
            </a:r>
            <a:r>
              <a:rPr lang="en-GB" dirty="0" err="1"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-GB" dirty="0" err="1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out</a:t>
            </a:r>
            <a:r>
              <a:rPr lang="en-GB" dirty="0" err="1"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-GB" dirty="0" err="1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println</a:t>
            </a:r>
            <a:r>
              <a:rPr lang="en-GB" dirty="0"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-GB" dirty="0">
                <a:solidFill>
                  <a:srgbClr val="A01010"/>
                </a:solidFill>
                <a:latin typeface="Roboto Mono"/>
                <a:ea typeface="Roboto Mono"/>
                <a:cs typeface="Roboto Mono"/>
                <a:sym typeface="Roboto Mono"/>
              </a:rPr>
              <a:t>"Grandparent method"</a:t>
            </a:r>
            <a:r>
              <a:rPr lang="en-GB" dirty="0">
                <a:latin typeface="Roboto Mono"/>
                <a:ea typeface="Roboto Mono"/>
                <a:cs typeface="Roboto Mono"/>
                <a:sym typeface="Roboto Mono"/>
              </a:rPr>
              <a:t>); }</a:t>
            </a:r>
            <a:endParaRPr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-GB" dirty="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GB" dirty="0">
                <a:solidFill>
                  <a:srgbClr val="0000F0"/>
                </a:solidFill>
                <a:latin typeface="Roboto Mono"/>
                <a:ea typeface="Roboto Mono"/>
                <a:cs typeface="Roboto Mono"/>
                <a:sym typeface="Roboto Mono"/>
              </a:rPr>
              <a:t>Parent</a:t>
            </a:r>
            <a:r>
              <a:rPr lang="en-GB" dirty="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GB" b="1" dirty="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extends</a:t>
            </a:r>
            <a:r>
              <a:rPr lang="en-GB" dirty="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GB" dirty="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Grandparent</a:t>
            </a:r>
            <a:r>
              <a:rPr lang="en-GB" dirty="0">
                <a:latin typeface="Roboto Mono"/>
                <a:ea typeface="Roboto Mono"/>
                <a:cs typeface="Roboto Mono"/>
                <a:sym typeface="Roboto Mono"/>
              </a:rPr>
              <a:t> {</a:t>
            </a:r>
            <a:endParaRPr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-GB" dirty="0">
                <a:solidFill>
                  <a:srgbClr val="008050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en-GB" dirty="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GB" dirty="0" err="1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parentMethod</a:t>
            </a:r>
            <a:r>
              <a:rPr lang="en-GB" dirty="0">
                <a:latin typeface="Roboto Mono"/>
                <a:ea typeface="Roboto Mono"/>
                <a:cs typeface="Roboto Mono"/>
                <a:sym typeface="Roboto Mono"/>
              </a:rPr>
              <a:t>() { </a:t>
            </a:r>
            <a:r>
              <a:rPr lang="en-GB" dirty="0" err="1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System</a:t>
            </a:r>
            <a:r>
              <a:rPr lang="en-GB" dirty="0" err="1"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-GB" dirty="0" err="1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out</a:t>
            </a:r>
            <a:r>
              <a:rPr lang="en-GB" dirty="0" err="1"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-GB" dirty="0" err="1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println</a:t>
            </a:r>
            <a:r>
              <a:rPr lang="en-GB" dirty="0"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-GB" dirty="0">
                <a:solidFill>
                  <a:srgbClr val="A01010"/>
                </a:solidFill>
                <a:latin typeface="Roboto Mono"/>
                <a:ea typeface="Roboto Mono"/>
                <a:cs typeface="Roboto Mono"/>
                <a:sym typeface="Roboto Mono"/>
              </a:rPr>
              <a:t>"Parent method"</a:t>
            </a:r>
            <a:r>
              <a:rPr lang="en-GB" dirty="0">
                <a:latin typeface="Roboto Mono"/>
                <a:ea typeface="Roboto Mono"/>
                <a:cs typeface="Roboto Mono"/>
                <a:sym typeface="Roboto Mono"/>
              </a:rPr>
              <a:t>); }</a:t>
            </a:r>
            <a:endParaRPr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endParaRPr dirty="0"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  <p:extLst>
      <p:ext uri="{BB962C8B-B14F-4D97-AF65-F5344CB8AC3E}">
        <p14:creationId xmlns:p14="http://schemas.microsoft.com/office/powerpoint/2010/main" val="14418379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>
          <a:extLst>
            <a:ext uri="{FF2B5EF4-FFF2-40B4-BE49-F238E27FC236}">
              <a16:creationId xmlns:a16="http://schemas.microsoft.com/office/drawing/2014/main" id="{EF6A1167-B40E-0D00-9C77-5AC34C19E6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7">
            <a:extLst>
              <a:ext uri="{FF2B5EF4-FFF2-40B4-BE49-F238E27FC236}">
                <a16:creationId xmlns:a16="http://schemas.microsoft.com/office/drawing/2014/main" id="{494EAD71-8917-C52C-94E0-9DC3D7ADDCE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906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Syntax of Multilevel Inheritance</a:t>
            </a:r>
            <a:endParaRPr/>
          </a:p>
        </p:txBody>
      </p:sp>
      <p:sp>
        <p:nvSpPr>
          <p:cNvPr id="149" name="Google Shape;149;p27">
            <a:extLst>
              <a:ext uri="{FF2B5EF4-FFF2-40B4-BE49-F238E27FC236}">
                <a16:creationId xmlns:a16="http://schemas.microsoft.com/office/drawing/2014/main" id="{B9C03314-385F-A244-6FBC-3A3C558A241C}"/>
              </a:ext>
            </a:extLst>
          </p:cNvPr>
          <p:cNvSpPr txBox="1"/>
          <p:nvPr/>
        </p:nvSpPr>
        <p:spPr>
          <a:xfrm>
            <a:off x="0" y="719925"/>
            <a:ext cx="9144000" cy="4363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-GB" dirty="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GB" dirty="0">
                <a:solidFill>
                  <a:srgbClr val="0000F0"/>
                </a:solidFill>
                <a:latin typeface="Roboto Mono"/>
                <a:ea typeface="Roboto Mono"/>
                <a:cs typeface="Roboto Mono"/>
                <a:sym typeface="Roboto Mono"/>
              </a:rPr>
              <a:t>Grandparent</a:t>
            </a:r>
            <a:r>
              <a:rPr lang="en-GB" dirty="0">
                <a:latin typeface="Roboto Mono"/>
                <a:ea typeface="Roboto Mono"/>
                <a:cs typeface="Roboto Mono"/>
                <a:sym typeface="Roboto Mono"/>
              </a:rPr>
              <a:t> {</a:t>
            </a:r>
            <a:endParaRPr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-GB" dirty="0">
                <a:solidFill>
                  <a:srgbClr val="008050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en-GB" dirty="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GB" dirty="0" err="1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grandparentMethod</a:t>
            </a:r>
            <a:r>
              <a:rPr lang="en-GB" dirty="0">
                <a:latin typeface="Roboto Mono"/>
                <a:ea typeface="Roboto Mono"/>
                <a:cs typeface="Roboto Mono"/>
                <a:sym typeface="Roboto Mono"/>
              </a:rPr>
              <a:t>() { </a:t>
            </a:r>
            <a:r>
              <a:rPr lang="en-GB" dirty="0" err="1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System</a:t>
            </a:r>
            <a:r>
              <a:rPr lang="en-GB" dirty="0" err="1"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-GB" dirty="0" err="1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out</a:t>
            </a:r>
            <a:r>
              <a:rPr lang="en-GB" dirty="0" err="1"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-GB" dirty="0" err="1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println</a:t>
            </a:r>
            <a:r>
              <a:rPr lang="en-GB" dirty="0"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-GB" dirty="0">
                <a:solidFill>
                  <a:srgbClr val="A01010"/>
                </a:solidFill>
                <a:latin typeface="Roboto Mono"/>
                <a:ea typeface="Roboto Mono"/>
                <a:cs typeface="Roboto Mono"/>
                <a:sym typeface="Roboto Mono"/>
              </a:rPr>
              <a:t>"Grandparent method"</a:t>
            </a:r>
            <a:r>
              <a:rPr lang="en-GB" dirty="0">
                <a:latin typeface="Roboto Mono"/>
                <a:ea typeface="Roboto Mono"/>
                <a:cs typeface="Roboto Mono"/>
                <a:sym typeface="Roboto Mono"/>
              </a:rPr>
              <a:t>); }</a:t>
            </a:r>
            <a:endParaRPr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-GB" dirty="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GB" dirty="0">
                <a:solidFill>
                  <a:srgbClr val="0000F0"/>
                </a:solidFill>
                <a:latin typeface="Roboto Mono"/>
                <a:ea typeface="Roboto Mono"/>
                <a:cs typeface="Roboto Mono"/>
                <a:sym typeface="Roboto Mono"/>
              </a:rPr>
              <a:t>Parent</a:t>
            </a:r>
            <a:r>
              <a:rPr lang="en-GB" dirty="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GB" b="1" dirty="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extends</a:t>
            </a:r>
            <a:r>
              <a:rPr lang="en-GB" dirty="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GB" dirty="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Grandparent</a:t>
            </a:r>
            <a:r>
              <a:rPr lang="en-GB" dirty="0">
                <a:latin typeface="Roboto Mono"/>
                <a:ea typeface="Roboto Mono"/>
                <a:cs typeface="Roboto Mono"/>
                <a:sym typeface="Roboto Mono"/>
              </a:rPr>
              <a:t> {</a:t>
            </a:r>
            <a:endParaRPr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-GB" dirty="0">
                <a:solidFill>
                  <a:srgbClr val="008050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en-GB" dirty="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GB" dirty="0" err="1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parentMethod</a:t>
            </a:r>
            <a:r>
              <a:rPr lang="en-GB" dirty="0">
                <a:latin typeface="Roboto Mono"/>
                <a:ea typeface="Roboto Mono"/>
                <a:cs typeface="Roboto Mono"/>
                <a:sym typeface="Roboto Mono"/>
              </a:rPr>
              <a:t>() { </a:t>
            </a:r>
            <a:r>
              <a:rPr lang="en-GB" dirty="0" err="1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System</a:t>
            </a:r>
            <a:r>
              <a:rPr lang="en-GB" dirty="0" err="1"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-GB" dirty="0" err="1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out</a:t>
            </a:r>
            <a:r>
              <a:rPr lang="en-GB" dirty="0" err="1"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-GB" dirty="0" err="1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println</a:t>
            </a:r>
            <a:r>
              <a:rPr lang="en-GB" dirty="0"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-GB" dirty="0">
                <a:solidFill>
                  <a:srgbClr val="A01010"/>
                </a:solidFill>
                <a:latin typeface="Roboto Mono"/>
                <a:ea typeface="Roboto Mono"/>
                <a:cs typeface="Roboto Mono"/>
                <a:sym typeface="Roboto Mono"/>
              </a:rPr>
              <a:t>"Parent method"</a:t>
            </a:r>
            <a:r>
              <a:rPr lang="en-GB" dirty="0">
                <a:latin typeface="Roboto Mono"/>
                <a:ea typeface="Roboto Mono"/>
                <a:cs typeface="Roboto Mono"/>
                <a:sym typeface="Roboto Mono"/>
              </a:rPr>
              <a:t>); }</a:t>
            </a:r>
            <a:endParaRPr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-GB" dirty="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GB" dirty="0">
                <a:solidFill>
                  <a:srgbClr val="0000F0"/>
                </a:solidFill>
                <a:latin typeface="Roboto Mono"/>
                <a:ea typeface="Roboto Mono"/>
                <a:cs typeface="Roboto Mono"/>
                <a:sym typeface="Roboto Mono"/>
              </a:rPr>
              <a:t>Child</a:t>
            </a:r>
            <a:r>
              <a:rPr lang="en-GB" dirty="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GB" b="1" dirty="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extends</a:t>
            </a:r>
            <a:r>
              <a:rPr lang="en-GB" dirty="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GB" dirty="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Parent</a:t>
            </a:r>
            <a:r>
              <a:rPr lang="en-GB" dirty="0">
                <a:latin typeface="Roboto Mono"/>
                <a:ea typeface="Roboto Mono"/>
                <a:cs typeface="Roboto Mono"/>
                <a:sym typeface="Roboto Mono"/>
              </a:rPr>
              <a:t> {</a:t>
            </a:r>
            <a:endParaRPr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-GB" dirty="0">
                <a:solidFill>
                  <a:srgbClr val="008050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en-GB" dirty="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GB" dirty="0" err="1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childMethod</a:t>
            </a:r>
            <a:r>
              <a:rPr lang="en-GB" dirty="0">
                <a:latin typeface="Roboto Mono"/>
                <a:ea typeface="Roboto Mono"/>
                <a:cs typeface="Roboto Mono"/>
                <a:sym typeface="Roboto Mono"/>
              </a:rPr>
              <a:t>() { </a:t>
            </a:r>
            <a:r>
              <a:rPr lang="en-GB" dirty="0" err="1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System</a:t>
            </a:r>
            <a:r>
              <a:rPr lang="en-GB" dirty="0" err="1"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-GB" dirty="0" err="1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out</a:t>
            </a:r>
            <a:r>
              <a:rPr lang="en-GB" dirty="0" err="1"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-GB" dirty="0" err="1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println</a:t>
            </a:r>
            <a:r>
              <a:rPr lang="en-GB" dirty="0"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-GB" dirty="0">
                <a:solidFill>
                  <a:srgbClr val="A01010"/>
                </a:solidFill>
                <a:latin typeface="Roboto Mono"/>
                <a:ea typeface="Roboto Mono"/>
                <a:cs typeface="Roboto Mono"/>
                <a:sym typeface="Roboto Mono"/>
              </a:rPr>
              <a:t>"Child method"</a:t>
            </a:r>
            <a:r>
              <a:rPr lang="en-GB" dirty="0">
                <a:latin typeface="Roboto Mono"/>
                <a:ea typeface="Roboto Mono"/>
                <a:cs typeface="Roboto Mono"/>
                <a:sym typeface="Roboto Mono"/>
              </a:rPr>
              <a:t>); }</a:t>
            </a:r>
            <a:endParaRPr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IE"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b="1" dirty="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endParaRPr lang="en-IE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  <p:extLst>
      <p:ext uri="{BB962C8B-B14F-4D97-AF65-F5344CB8AC3E}">
        <p14:creationId xmlns:p14="http://schemas.microsoft.com/office/powerpoint/2010/main" val="27997831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>
          <a:extLst>
            <a:ext uri="{FF2B5EF4-FFF2-40B4-BE49-F238E27FC236}">
              <a16:creationId xmlns:a16="http://schemas.microsoft.com/office/drawing/2014/main" id="{FBBE45C9-D98C-3B89-54ED-D23A7C576D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7">
            <a:extLst>
              <a:ext uri="{FF2B5EF4-FFF2-40B4-BE49-F238E27FC236}">
                <a16:creationId xmlns:a16="http://schemas.microsoft.com/office/drawing/2014/main" id="{7E5C9A0B-A73D-75EF-3C0D-BBAF4EE094C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906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Syntax of Multilevel Inheritance</a:t>
            </a:r>
            <a:endParaRPr/>
          </a:p>
        </p:txBody>
      </p:sp>
      <p:sp>
        <p:nvSpPr>
          <p:cNvPr id="149" name="Google Shape;149;p27">
            <a:extLst>
              <a:ext uri="{FF2B5EF4-FFF2-40B4-BE49-F238E27FC236}">
                <a16:creationId xmlns:a16="http://schemas.microsoft.com/office/drawing/2014/main" id="{1896CC30-D0EE-EE65-8A3A-64C4BF26BD87}"/>
              </a:ext>
            </a:extLst>
          </p:cNvPr>
          <p:cNvSpPr txBox="1"/>
          <p:nvPr/>
        </p:nvSpPr>
        <p:spPr>
          <a:xfrm>
            <a:off x="0" y="719925"/>
            <a:ext cx="9144000" cy="4363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-GB" dirty="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GB" dirty="0">
                <a:solidFill>
                  <a:srgbClr val="0000F0"/>
                </a:solidFill>
                <a:latin typeface="Roboto Mono"/>
                <a:ea typeface="Roboto Mono"/>
                <a:cs typeface="Roboto Mono"/>
                <a:sym typeface="Roboto Mono"/>
              </a:rPr>
              <a:t>Grandparent</a:t>
            </a:r>
            <a:r>
              <a:rPr lang="en-GB" dirty="0">
                <a:latin typeface="Roboto Mono"/>
                <a:ea typeface="Roboto Mono"/>
                <a:cs typeface="Roboto Mono"/>
                <a:sym typeface="Roboto Mono"/>
              </a:rPr>
              <a:t> {</a:t>
            </a:r>
            <a:endParaRPr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-GB" dirty="0">
                <a:solidFill>
                  <a:srgbClr val="008050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en-GB" dirty="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GB" dirty="0" err="1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grandparentMethod</a:t>
            </a:r>
            <a:r>
              <a:rPr lang="en-GB" dirty="0">
                <a:latin typeface="Roboto Mono"/>
                <a:ea typeface="Roboto Mono"/>
                <a:cs typeface="Roboto Mono"/>
                <a:sym typeface="Roboto Mono"/>
              </a:rPr>
              <a:t>() { </a:t>
            </a:r>
            <a:r>
              <a:rPr lang="en-GB" dirty="0" err="1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System</a:t>
            </a:r>
            <a:r>
              <a:rPr lang="en-GB" dirty="0" err="1"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-GB" dirty="0" err="1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out</a:t>
            </a:r>
            <a:r>
              <a:rPr lang="en-GB" dirty="0" err="1"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-GB" dirty="0" err="1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println</a:t>
            </a:r>
            <a:r>
              <a:rPr lang="en-GB" dirty="0"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-GB" dirty="0">
                <a:solidFill>
                  <a:srgbClr val="A01010"/>
                </a:solidFill>
                <a:latin typeface="Roboto Mono"/>
                <a:ea typeface="Roboto Mono"/>
                <a:cs typeface="Roboto Mono"/>
                <a:sym typeface="Roboto Mono"/>
              </a:rPr>
              <a:t>"Grandparent method"</a:t>
            </a:r>
            <a:r>
              <a:rPr lang="en-GB" dirty="0">
                <a:latin typeface="Roboto Mono"/>
                <a:ea typeface="Roboto Mono"/>
                <a:cs typeface="Roboto Mono"/>
                <a:sym typeface="Roboto Mono"/>
              </a:rPr>
              <a:t>); }</a:t>
            </a:r>
            <a:endParaRPr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-GB" dirty="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GB" dirty="0">
                <a:solidFill>
                  <a:srgbClr val="0000F0"/>
                </a:solidFill>
                <a:latin typeface="Roboto Mono"/>
                <a:ea typeface="Roboto Mono"/>
                <a:cs typeface="Roboto Mono"/>
                <a:sym typeface="Roboto Mono"/>
              </a:rPr>
              <a:t>Parent</a:t>
            </a:r>
            <a:r>
              <a:rPr lang="en-GB" dirty="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GB" b="1" dirty="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extends</a:t>
            </a:r>
            <a:r>
              <a:rPr lang="en-GB" dirty="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GB" dirty="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Grandparent</a:t>
            </a:r>
            <a:r>
              <a:rPr lang="en-GB" dirty="0">
                <a:latin typeface="Roboto Mono"/>
                <a:ea typeface="Roboto Mono"/>
                <a:cs typeface="Roboto Mono"/>
                <a:sym typeface="Roboto Mono"/>
              </a:rPr>
              <a:t> {</a:t>
            </a:r>
            <a:endParaRPr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-GB" dirty="0">
                <a:solidFill>
                  <a:srgbClr val="008050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en-GB" dirty="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GB" dirty="0" err="1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parentMethod</a:t>
            </a:r>
            <a:r>
              <a:rPr lang="en-GB" dirty="0">
                <a:latin typeface="Roboto Mono"/>
                <a:ea typeface="Roboto Mono"/>
                <a:cs typeface="Roboto Mono"/>
                <a:sym typeface="Roboto Mono"/>
              </a:rPr>
              <a:t>() { </a:t>
            </a:r>
            <a:r>
              <a:rPr lang="en-GB" dirty="0" err="1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System</a:t>
            </a:r>
            <a:r>
              <a:rPr lang="en-GB" dirty="0" err="1"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-GB" dirty="0" err="1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out</a:t>
            </a:r>
            <a:r>
              <a:rPr lang="en-GB" dirty="0" err="1"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-GB" dirty="0" err="1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println</a:t>
            </a:r>
            <a:r>
              <a:rPr lang="en-GB" dirty="0"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-GB" dirty="0">
                <a:solidFill>
                  <a:srgbClr val="A01010"/>
                </a:solidFill>
                <a:latin typeface="Roboto Mono"/>
                <a:ea typeface="Roboto Mono"/>
                <a:cs typeface="Roboto Mono"/>
                <a:sym typeface="Roboto Mono"/>
              </a:rPr>
              <a:t>"Parent method"</a:t>
            </a:r>
            <a:r>
              <a:rPr lang="en-GB" dirty="0">
                <a:latin typeface="Roboto Mono"/>
                <a:ea typeface="Roboto Mono"/>
                <a:cs typeface="Roboto Mono"/>
                <a:sym typeface="Roboto Mono"/>
              </a:rPr>
              <a:t>); }</a:t>
            </a:r>
            <a:endParaRPr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-GB" dirty="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GB" dirty="0">
                <a:solidFill>
                  <a:srgbClr val="0000F0"/>
                </a:solidFill>
                <a:latin typeface="Roboto Mono"/>
                <a:ea typeface="Roboto Mono"/>
                <a:cs typeface="Roboto Mono"/>
                <a:sym typeface="Roboto Mono"/>
              </a:rPr>
              <a:t>Child</a:t>
            </a:r>
            <a:r>
              <a:rPr lang="en-GB" dirty="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GB" b="1" dirty="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extends</a:t>
            </a:r>
            <a:r>
              <a:rPr lang="en-GB" dirty="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GB" dirty="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Parent</a:t>
            </a:r>
            <a:r>
              <a:rPr lang="en-GB" dirty="0">
                <a:latin typeface="Roboto Mono"/>
                <a:ea typeface="Roboto Mono"/>
                <a:cs typeface="Roboto Mono"/>
                <a:sym typeface="Roboto Mono"/>
              </a:rPr>
              <a:t> {</a:t>
            </a:r>
            <a:endParaRPr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-GB" dirty="0">
                <a:solidFill>
                  <a:srgbClr val="008050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en-GB" dirty="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GB" dirty="0" err="1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childMethod</a:t>
            </a:r>
            <a:r>
              <a:rPr lang="en-GB" dirty="0">
                <a:latin typeface="Roboto Mono"/>
                <a:ea typeface="Roboto Mono"/>
                <a:cs typeface="Roboto Mono"/>
                <a:sym typeface="Roboto Mono"/>
              </a:rPr>
              <a:t>() { </a:t>
            </a:r>
            <a:r>
              <a:rPr lang="en-GB" dirty="0" err="1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System</a:t>
            </a:r>
            <a:r>
              <a:rPr lang="en-GB" dirty="0" err="1"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-GB" dirty="0" err="1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out</a:t>
            </a:r>
            <a:r>
              <a:rPr lang="en-GB" dirty="0" err="1"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-GB" dirty="0" err="1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println</a:t>
            </a:r>
            <a:r>
              <a:rPr lang="en-GB" dirty="0"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-GB" dirty="0">
                <a:solidFill>
                  <a:srgbClr val="A01010"/>
                </a:solidFill>
                <a:latin typeface="Roboto Mono"/>
                <a:ea typeface="Roboto Mono"/>
                <a:cs typeface="Roboto Mono"/>
                <a:sym typeface="Roboto Mono"/>
              </a:rPr>
              <a:t>"Child method"</a:t>
            </a:r>
            <a:r>
              <a:rPr lang="en-GB" dirty="0">
                <a:latin typeface="Roboto Mono"/>
                <a:ea typeface="Roboto Mono"/>
                <a:cs typeface="Roboto Mono"/>
                <a:sym typeface="Roboto Mono"/>
              </a:rPr>
              <a:t>); }</a:t>
            </a:r>
            <a:endParaRPr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IE"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b="1" dirty="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public</a:t>
            </a:r>
            <a:r>
              <a:rPr lang="en-IE" dirty="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IE" b="1" dirty="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-IE" dirty="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IE" dirty="0">
                <a:solidFill>
                  <a:srgbClr val="0000F0"/>
                </a:solidFill>
                <a:latin typeface="Roboto Mono"/>
                <a:ea typeface="Roboto Mono"/>
                <a:cs typeface="Roboto Mono"/>
                <a:sym typeface="Roboto Mono"/>
              </a:rPr>
              <a:t>Main</a:t>
            </a:r>
            <a:r>
              <a:rPr lang="en-IE" dirty="0">
                <a:latin typeface="Roboto Mono"/>
                <a:ea typeface="Roboto Mono"/>
                <a:cs typeface="Roboto Mono"/>
                <a:sym typeface="Roboto Mono"/>
              </a:rPr>
              <a:t> {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dirty="0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-IE" b="1" dirty="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public</a:t>
            </a:r>
            <a:r>
              <a:rPr lang="en-IE" dirty="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IE" b="1" dirty="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static</a:t>
            </a:r>
            <a:r>
              <a:rPr lang="en-IE" dirty="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IE" dirty="0">
                <a:solidFill>
                  <a:srgbClr val="008050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en-IE" dirty="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IE" dirty="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main</a:t>
            </a:r>
            <a:r>
              <a:rPr lang="en-IE" dirty="0"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-IE" dirty="0">
                <a:solidFill>
                  <a:srgbClr val="008050"/>
                </a:solidFill>
                <a:latin typeface="Roboto Mono"/>
                <a:ea typeface="Roboto Mono"/>
                <a:cs typeface="Roboto Mono"/>
                <a:sym typeface="Roboto Mono"/>
              </a:rPr>
              <a:t>String</a:t>
            </a:r>
            <a:r>
              <a:rPr lang="en-IE" dirty="0">
                <a:latin typeface="Roboto Mono"/>
                <a:ea typeface="Roboto Mono"/>
                <a:cs typeface="Roboto Mono"/>
                <a:sym typeface="Roboto Mono"/>
              </a:rPr>
              <a:t>[] </a:t>
            </a:r>
            <a:r>
              <a:rPr lang="en-IE" dirty="0" err="1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args</a:t>
            </a:r>
            <a:r>
              <a:rPr lang="en-IE" dirty="0">
                <a:latin typeface="Roboto Mono"/>
                <a:ea typeface="Roboto Mono"/>
                <a:cs typeface="Roboto Mono"/>
                <a:sym typeface="Roboto Mono"/>
              </a:rPr>
              <a:t>) {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dirty="0"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en-IE" dirty="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Child</a:t>
            </a:r>
            <a:r>
              <a:rPr lang="en-IE" dirty="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IE" dirty="0" err="1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obj</a:t>
            </a:r>
            <a:r>
              <a:rPr lang="en-IE" dirty="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IE" b="1" dirty="0">
                <a:solidFill>
                  <a:srgbClr val="EE11FF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-IE" dirty="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IE" b="1" dirty="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new</a:t>
            </a:r>
            <a:r>
              <a:rPr lang="en-IE" dirty="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IE" dirty="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Child</a:t>
            </a:r>
            <a:r>
              <a:rPr lang="en-IE" dirty="0">
                <a:latin typeface="Roboto Mono"/>
                <a:ea typeface="Roboto Mono"/>
                <a:cs typeface="Roboto Mono"/>
                <a:sym typeface="Roboto Mono"/>
              </a:rPr>
              <a:t>();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dirty="0"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en-IE" dirty="0" err="1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obj</a:t>
            </a:r>
            <a:r>
              <a:rPr lang="en-IE" dirty="0" err="1"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-IE" dirty="0" err="1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grandparentMethod</a:t>
            </a:r>
            <a:r>
              <a:rPr lang="en-IE" dirty="0">
                <a:latin typeface="Roboto Mono"/>
                <a:ea typeface="Roboto Mono"/>
                <a:cs typeface="Roboto Mono"/>
                <a:sym typeface="Roboto Mono"/>
              </a:rPr>
              <a:t>(); </a:t>
            </a:r>
            <a:r>
              <a:rPr lang="en-IE" i="1" dirty="0">
                <a:solidFill>
                  <a:srgbClr val="A05000"/>
                </a:solidFill>
                <a:latin typeface="Roboto Mono"/>
                <a:ea typeface="Roboto Mono"/>
                <a:cs typeface="Roboto Mono"/>
                <a:sym typeface="Roboto Mono"/>
              </a:rPr>
              <a:t>// Inherited from Grandparent</a:t>
            </a:r>
            <a:endParaRPr lang="en-IE"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dirty="0"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en-IE" dirty="0" err="1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obj</a:t>
            </a:r>
            <a:r>
              <a:rPr lang="en-IE" dirty="0" err="1"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-IE" dirty="0" err="1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parentMethod</a:t>
            </a:r>
            <a:r>
              <a:rPr lang="en-IE" dirty="0">
                <a:latin typeface="Roboto Mono"/>
                <a:ea typeface="Roboto Mono"/>
                <a:cs typeface="Roboto Mono"/>
                <a:sym typeface="Roboto Mono"/>
              </a:rPr>
              <a:t>();      </a:t>
            </a:r>
            <a:r>
              <a:rPr lang="en-IE" i="1" dirty="0">
                <a:solidFill>
                  <a:srgbClr val="A05000"/>
                </a:solidFill>
                <a:latin typeface="Roboto Mono"/>
                <a:ea typeface="Roboto Mono"/>
                <a:cs typeface="Roboto Mono"/>
                <a:sym typeface="Roboto Mono"/>
              </a:rPr>
              <a:t>// Inherited from Parent</a:t>
            </a:r>
            <a:endParaRPr lang="en-IE"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dirty="0"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en-IE" dirty="0" err="1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obj</a:t>
            </a:r>
            <a:r>
              <a:rPr lang="en-IE" dirty="0" err="1"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-IE" dirty="0" err="1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childMethod</a:t>
            </a:r>
            <a:r>
              <a:rPr lang="en-IE" dirty="0">
                <a:latin typeface="Roboto Mono"/>
                <a:ea typeface="Roboto Mono"/>
                <a:cs typeface="Roboto Mono"/>
                <a:sym typeface="Roboto Mono"/>
              </a:rPr>
              <a:t>();       </a:t>
            </a:r>
            <a:r>
              <a:rPr lang="en-IE" i="1" dirty="0">
                <a:solidFill>
                  <a:srgbClr val="A05000"/>
                </a:solidFill>
                <a:latin typeface="Roboto Mono"/>
                <a:ea typeface="Roboto Mono"/>
                <a:cs typeface="Roboto Mono"/>
                <a:sym typeface="Roboto Mono"/>
              </a:rPr>
              <a:t>// Defined in Child</a:t>
            </a:r>
            <a:endParaRPr lang="en-IE"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dirty="0">
                <a:latin typeface="Roboto Mono"/>
                <a:ea typeface="Roboto Mono"/>
                <a:cs typeface="Roboto Mono"/>
                <a:sym typeface="Roboto Mono"/>
              </a:rPr>
              <a:t>    }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dirty="0">
                <a:latin typeface="Roboto Mono"/>
                <a:ea typeface="Roboto Mono"/>
                <a:cs typeface="Roboto Mono"/>
                <a:sym typeface="Roboto Mono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14195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Binary search</a:t>
            </a:r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body" idx="1"/>
          </p:nvPr>
        </p:nvSpPr>
        <p:spPr>
          <a:xfrm>
            <a:off x="311700" y="1017725"/>
            <a:ext cx="3293400" cy="366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00" dirty="0">
                <a:solidFill>
                  <a:schemeClr val="dk1"/>
                </a:solidFill>
              </a:rPr>
              <a:t>Binary Search is an </a:t>
            </a:r>
            <a:r>
              <a:rPr lang="en-GB" sz="1300" b="1" dirty="0">
                <a:solidFill>
                  <a:schemeClr val="dk1"/>
                </a:solidFill>
              </a:rPr>
              <a:t>efficient searching algorithm</a:t>
            </a:r>
            <a:r>
              <a:rPr lang="en-GB" sz="1300" dirty="0">
                <a:solidFill>
                  <a:schemeClr val="dk1"/>
                </a:solidFill>
              </a:rPr>
              <a:t> used to find an element in a </a:t>
            </a:r>
            <a:r>
              <a:rPr lang="en-GB" sz="1300" b="1" dirty="0">
                <a:solidFill>
                  <a:schemeClr val="dk1"/>
                </a:solidFill>
              </a:rPr>
              <a:t>sorted array</a:t>
            </a:r>
            <a:r>
              <a:rPr lang="en-GB" sz="1300" dirty="0">
                <a:solidFill>
                  <a:schemeClr val="dk1"/>
                </a:solidFill>
              </a:rPr>
              <a:t>.</a:t>
            </a:r>
            <a:endParaRPr sz="13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00" dirty="0">
                <a:solidFill>
                  <a:schemeClr val="dk1"/>
                </a:solidFill>
              </a:rPr>
              <a:t>It follows a </a:t>
            </a:r>
            <a:r>
              <a:rPr lang="en-GB" sz="1300" b="1" dirty="0">
                <a:solidFill>
                  <a:schemeClr val="dk1"/>
                </a:solidFill>
              </a:rPr>
              <a:t>divide and conquer</a:t>
            </a:r>
            <a:r>
              <a:rPr lang="en-GB" sz="1300" dirty="0">
                <a:solidFill>
                  <a:schemeClr val="dk1"/>
                </a:solidFill>
              </a:rPr>
              <a:t> approach:</a:t>
            </a:r>
            <a:endParaRPr sz="1300" dirty="0">
              <a:solidFill>
                <a:schemeClr val="dk1"/>
              </a:solidFill>
            </a:endParaRPr>
          </a:p>
          <a:p>
            <a:pPr marL="457200" lvl="0" indent="-31115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AutoNum type="arabicPeriod"/>
            </a:pPr>
            <a:r>
              <a:rPr lang="en-GB" sz="1300" b="1" dirty="0">
                <a:solidFill>
                  <a:schemeClr val="dk1"/>
                </a:solidFill>
              </a:rPr>
              <a:t>Find the middle element</a:t>
            </a:r>
            <a:r>
              <a:rPr lang="en-GB" sz="1300" dirty="0">
                <a:solidFill>
                  <a:schemeClr val="dk1"/>
                </a:solidFill>
              </a:rPr>
              <a:t> of the array.</a:t>
            </a:r>
            <a:endParaRPr sz="1300" dirty="0">
              <a:solidFill>
                <a:schemeClr val="dk1"/>
              </a:solidFill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AutoNum type="arabicPeriod"/>
            </a:pPr>
            <a:r>
              <a:rPr lang="en-GB" sz="1300" dirty="0">
                <a:solidFill>
                  <a:schemeClr val="dk1"/>
                </a:solidFill>
              </a:rPr>
              <a:t>If the target is </a:t>
            </a:r>
            <a:r>
              <a:rPr lang="en-GB" sz="1300" b="1" dirty="0">
                <a:solidFill>
                  <a:schemeClr val="dk1"/>
                </a:solidFill>
              </a:rPr>
              <a:t>equal</a:t>
            </a:r>
            <a:r>
              <a:rPr lang="en-GB" sz="1300" dirty="0">
                <a:solidFill>
                  <a:schemeClr val="dk1"/>
                </a:solidFill>
              </a:rPr>
              <a:t> to the middle element → </a:t>
            </a:r>
            <a:r>
              <a:rPr lang="en-GB" sz="1300" b="1" dirty="0">
                <a:solidFill>
                  <a:schemeClr val="dk1"/>
                </a:solidFill>
              </a:rPr>
              <a:t>Found!</a:t>
            </a:r>
            <a:endParaRPr sz="1300" b="1" dirty="0">
              <a:solidFill>
                <a:schemeClr val="dk1"/>
              </a:solidFill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AutoNum type="arabicPeriod"/>
            </a:pPr>
            <a:r>
              <a:rPr lang="en-GB" sz="1300" dirty="0">
                <a:solidFill>
                  <a:schemeClr val="dk1"/>
                </a:solidFill>
              </a:rPr>
              <a:t>If the target is </a:t>
            </a:r>
            <a:r>
              <a:rPr lang="en-GB" sz="1300" b="1" dirty="0">
                <a:solidFill>
                  <a:schemeClr val="dk1"/>
                </a:solidFill>
              </a:rPr>
              <a:t>smaller</a:t>
            </a:r>
            <a:r>
              <a:rPr lang="en-GB" sz="1300" dirty="0">
                <a:solidFill>
                  <a:schemeClr val="dk1"/>
                </a:solidFill>
              </a:rPr>
              <a:t>, search the </a:t>
            </a:r>
            <a:r>
              <a:rPr lang="en-GB" sz="1300" b="1" dirty="0">
                <a:solidFill>
                  <a:schemeClr val="dk1"/>
                </a:solidFill>
              </a:rPr>
              <a:t>left half</a:t>
            </a:r>
            <a:r>
              <a:rPr lang="en-GB" sz="1300" dirty="0">
                <a:solidFill>
                  <a:schemeClr val="dk1"/>
                </a:solidFill>
              </a:rPr>
              <a:t>.</a:t>
            </a:r>
            <a:endParaRPr sz="1300" dirty="0">
              <a:solidFill>
                <a:schemeClr val="dk1"/>
              </a:solidFill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AutoNum type="arabicPeriod"/>
            </a:pPr>
            <a:r>
              <a:rPr lang="en-GB" sz="1300" dirty="0">
                <a:solidFill>
                  <a:schemeClr val="dk1"/>
                </a:solidFill>
              </a:rPr>
              <a:t>If the target is </a:t>
            </a:r>
            <a:r>
              <a:rPr lang="en-GB" sz="1300" b="1" dirty="0">
                <a:solidFill>
                  <a:schemeClr val="dk1"/>
                </a:solidFill>
              </a:rPr>
              <a:t>greater</a:t>
            </a:r>
            <a:r>
              <a:rPr lang="en-GB" sz="1300" dirty="0">
                <a:solidFill>
                  <a:schemeClr val="dk1"/>
                </a:solidFill>
              </a:rPr>
              <a:t>, search the </a:t>
            </a:r>
            <a:r>
              <a:rPr lang="en-GB" sz="1300" b="1" dirty="0">
                <a:solidFill>
                  <a:schemeClr val="dk1"/>
                </a:solidFill>
              </a:rPr>
              <a:t>right half</a:t>
            </a:r>
            <a:r>
              <a:rPr lang="en-GB" sz="1300" dirty="0">
                <a:solidFill>
                  <a:schemeClr val="dk1"/>
                </a:solidFill>
              </a:rPr>
              <a:t>.</a:t>
            </a:r>
            <a:endParaRPr sz="1300" dirty="0">
              <a:solidFill>
                <a:schemeClr val="dk1"/>
              </a:solidFill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AutoNum type="arabicPeriod"/>
            </a:pPr>
            <a:r>
              <a:rPr lang="en-GB" sz="1300" dirty="0">
                <a:solidFill>
                  <a:schemeClr val="dk1"/>
                </a:solidFill>
              </a:rPr>
              <a:t>Repeat until the element is found or the search space is empty.</a:t>
            </a:r>
            <a:endParaRPr sz="13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2000" dirty="0"/>
          </a:p>
        </p:txBody>
      </p:sp>
      <p:pic>
        <p:nvPicPr>
          <p:cNvPr id="62" name="Google Shape;62;p14"/>
          <p:cNvPicPr preferRelativeResize="0"/>
          <p:nvPr/>
        </p:nvPicPr>
        <p:blipFill rotWithShape="1">
          <a:blip r:embed="rId3">
            <a:alphaModFix/>
          </a:blip>
          <a:srcRect t="6393"/>
          <a:stretch/>
        </p:blipFill>
        <p:spPr>
          <a:xfrm>
            <a:off x="3810450" y="243650"/>
            <a:ext cx="5333550" cy="4814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Examples</a:t>
            </a:r>
            <a:endParaRPr/>
          </a:p>
        </p:txBody>
      </p:sp>
      <p:sp>
        <p:nvSpPr>
          <p:cNvPr id="155" name="Google Shape;155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/>
              <a:t>Banking System</a:t>
            </a:r>
            <a:endParaRPr b="1" dirty="0"/>
          </a:p>
          <a:p>
            <a:pPr marL="0" lvl="0" indent="45720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dirty="0" err="1"/>
              <a:t>BankAccount</a:t>
            </a:r>
            <a:r>
              <a:rPr lang="en-GB" dirty="0"/>
              <a:t> → </a:t>
            </a:r>
            <a:r>
              <a:rPr lang="en-GB" dirty="0" err="1"/>
              <a:t>SavingsAccount</a:t>
            </a:r>
            <a:r>
              <a:rPr lang="en-GB" dirty="0"/>
              <a:t> → </a:t>
            </a:r>
            <a:r>
              <a:rPr lang="en-GB" dirty="0" err="1"/>
              <a:t>PremiumSavingsAccount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b="1" dirty="0"/>
              <a:t>Automobile Industry</a:t>
            </a:r>
            <a:endParaRPr b="1" dirty="0"/>
          </a:p>
          <a:p>
            <a:pPr marL="0" lvl="0" indent="45720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dirty="0"/>
              <a:t>Vehicle → Car → </a:t>
            </a:r>
            <a:r>
              <a:rPr lang="en-GB" dirty="0" err="1"/>
              <a:t>ElectricCar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b="1" dirty="0"/>
              <a:t>Education System</a:t>
            </a:r>
            <a:endParaRPr b="1" dirty="0"/>
          </a:p>
          <a:p>
            <a:pPr marL="0" lvl="0" indent="45720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dirty="0"/>
              <a:t>Person → Student → </a:t>
            </a:r>
            <a:r>
              <a:rPr lang="en-GB" dirty="0" err="1"/>
              <a:t>GraduateStudent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b="1" dirty="0"/>
              <a:t>Employee Hierarchy</a:t>
            </a:r>
            <a:endParaRPr b="1" dirty="0"/>
          </a:p>
          <a:p>
            <a:pPr marL="0" lvl="0" indent="45720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dirty="0"/>
              <a:t>Employee → Manager → </a:t>
            </a:r>
            <a:r>
              <a:rPr lang="en-GB" dirty="0" err="1"/>
              <a:t>SeniorManager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5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7450" y="152400"/>
            <a:ext cx="7689100" cy="494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72700" y="2026449"/>
            <a:ext cx="5419224" cy="2474675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is Hierarchical Inheritance?</a:t>
            </a:r>
            <a:endParaRPr/>
          </a:p>
        </p:txBody>
      </p:sp>
      <p:sp>
        <p:nvSpPr>
          <p:cNvPr id="167" name="Google Shape;167;p3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1184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chemeClr val="dk1"/>
                </a:solidFill>
              </a:rPr>
              <a:t>Hierarchical Inheritance occurs when </a:t>
            </a:r>
            <a:r>
              <a:rPr lang="en-GB" sz="1600" b="1" dirty="0">
                <a:solidFill>
                  <a:schemeClr val="dk1"/>
                </a:solidFill>
              </a:rPr>
              <a:t>multiple child classes inherit from a single parent class</a:t>
            </a:r>
            <a:r>
              <a:rPr lang="en-GB" sz="1600" dirty="0">
                <a:solidFill>
                  <a:schemeClr val="dk1"/>
                </a:solidFill>
              </a:rPr>
              <a:t>.</a:t>
            </a:r>
            <a:endParaRPr sz="16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chemeClr val="dk1"/>
                </a:solidFill>
              </a:rPr>
              <a:t>Each child class </a:t>
            </a:r>
            <a:r>
              <a:rPr lang="en-GB" sz="1600" b="1" dirty="0">
                <a:solidFill>
                  <a:schemeClr val="dk1"/>
                </a:solidFill>
              </a:rPr>
              <a:t>inherits common properties and methods</a:t>
            </a:r>
            <a:r>
              <a:rPr lang="en-GB" sz="1600" dirty="0">
                <a:solidFill>
                  <a:schemeClr val="dk1"/>
                </a:solidFill>
              </a:rPr>
              <a:t> from the parent while defining its own </a:t>
            </a:r>
            <a:r>
              <a:rPr lang="en-GB" sz="1600" dirty="0" err="1">
                <a:solidFill>
                  <a:schemeClr val="dk1"/>
                </a:solidFill>
              </a:rPr>
              <a:t>behavior</a:t>
            </a:r>
            <a:r>
              <a:rPr lang="en-GB" sz="1600" dirty="0">
                <a:solidFill>
                  <a:schemeClr val="dk1"/>
                </a:solidFill>
              </a:rPr>
              <a:t>.</a:t>
            </a:r>
            <a:endParaRPr sz="16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chemeClr val="dk1"/>
                </a:solidFill>
              </a:rPr>
              <a:t>It allows code reuse and promotes an organized structure.</a:t>
            </a:r>
            <a:endParaRPr sz="16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chemeClr val="dk1"/>
                </a:solidFill>
              </a:rPr>
              <a:t>One Parent → Multiple Children</a:t>
            </a:r>
            <a:endParaRPr sz="16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230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1"/>
          <p:cNvSpPr txBox="1">
            <a:spLocks noGrp="1"/>
          </p:cNvSpPr>
          <p:nvPr>
            <p:ph type="title"/>
          </p:nvPr>
        </p:nvSpPr>
        <p:spPr>
          <a:xfrm>
            <a:off x="-24300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  <a:buNone/>
            </a:pPr>
            <a:r>
              <a:rPr lang="en-GB" sz="1700" b="1" dirty="0"/>
              <a:t>Syntax of Hierarchical Inheritance</a:t>
            </a:r>
            <a:endParaRPr dirty="0"/>
          </a:p>
        </p:txBody>
      </p:sp>
      <p:sp>
        <p:nvSpPr>
          <p:cNvPr id="173" name="Google Shape;173;p31"/>
          <p:cNvSpPr txBox="1"/>
          <p:nvPr/>
        </p:nvSpPr>
        <p:spPr>
          <a:xfrm>
            <a:off x="-24300" y="797475"/>
            <a:ext cx="9192600" cy="4346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dirty="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-GB" sz="1200" dirty="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GB" sz="1200" dirty="0">
                <a:solidFill>
                  <a:srgbClr val="0000F0"/>
                </a:solidFill>
                <a:latin typeface="Roboto Mono"/>
                <a:ea typeface="Roboto Mono"/>
                <a:cs typeface="Roboto Mono"/>
                <a:sym typeface="Roboto Mono"/>
              </a:rPr>
              <a:t>Parent</a:t>
            </a:r>
            <a:r>
              <a:rPr lang="en-GB" sz="1200" dirty="0">
                <a:latin typeface="Roboto Mono"/>
                <a:ea typeface="Roboto Mono"/>
                <a:cs typeface="Roboto Mono"/>
                <a:sym typeface="Roboto Mono"/>
              </a:rPr>
              <a:t> {</a:t>
            </a:r>
            <a:endParaRPr sz="1200"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-GB" sz="1200" dirty="0">
                <a:solidFill>
                  <a:srgbClr val="008050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en-GB" sz="1200" dirty="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GB" sz="1200" dirty="0" err="1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commonMethod</a:t>
            </a:r>
            <a:r>
              <a:rPr lang="en-GB" sz="1200" dirty="0">
                <a:latin typeface="Roboto Mono"/>
                <a:ea typeface="Roboto Mono"/>
                <a:cs typeface="Roboto Mono"/>
                <a:sym typeface="Roboto Mono"/>
              </a:rPr>
              <a:t>() { </a:t>
            </a:r>
            <a:r>
              <a:rPr lang="en-GB" sz="1200" dirty="0" err="1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System</a:t>
            </a:r>
            <a:r>
              <a:rPr lang="en-GB" sz="1200" dirty="0" err="1"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-GB" sz="1200" dirty="0" err="1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out</a:t>
            </a:r>
            <a:r>
              <a:rPr lang="en-GB" sz="1200" dirty="0" err="1"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-GB" sz="1200" dirty="0" err="1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println</a:t>
            </a:r>
            <a:r>
              <a:rPr lang="en-GB" sz="1200" dirty="0"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-GB" sz="1200" dirty="0">
                <a:solidFill>
                  <a:srgbClr val="A01010"/>
                </a:solidFill>
                <a:latin typeface="Roboto Mono"/>
                <a:ea typeface="Roboto Mono"/>
                <a:cs typeface="Roboto Mono"/>
                <a:sym typeface="Roboto Mono"/>
              </a:rPr>
              <a:t>"Common method from Parent class"</a:t>
            </a:r>
            <a:r>
              <a:rPr lang="en-GB" sz="1200" dirty="0">
                <a:latin typeface="Roboto Mono"/>
                <a:ea typeface="Roboto Mono"/>
                <a:cs typeface="Roboto Mono"/>
                <a:sym typeface="Roboto Mono"/>
              </a:rPr>
              <a:t>); }</a:t>
            </a:r>
            <a:endParaRPr sz="1200"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200"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dirty="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-GB" sz="1200" dirty="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GB" sz="1200" dirty="0">
                <a:solidFill>
                  <a:srgbClr val="0000F0"/>
                </a:solidFill>
                <a:latin typeface="Roboto Mono"/>
                <a:ea typeface="Roboto Mono"/>
                <a:cs typeface="Roboto Mono"/>
                <a:sym typeface="Roboto Mono"/>
              </a:rPr>
              <a:t>Child1</a:t>
            </a:r>
            <a:r>
              <a:rPr lang="en-GB" sz="1200" dirty="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GB" sz="1200" b="1" dirty="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extends</a:t>
            </a:r>
            <a:r>
              <a:rPr lang="en-GB" sz="1200" dirty="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GB" sz="1200" dirty="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Parent</a:t>
            </a:r>
            <a:r>
              <a:rPr lang="en-GB" sz="1200" dirty="0">
                <a:latin typeface="Roboto Mono"/>
                <a:ea typeface="Roboto Mono"/>
                <a:cs typeface="Roboto Mono"/>
                <a:sym typeface="Roboto Mono"/>
              </a:rPr>
              <a:t> {</a:t>
            </a:r>
            <a:endParaRPr sz="1200"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-GB" sz="1200" dirty="0">
                <a:solidFill>
                  <a:srgbClr val="008050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en-GB" sz="1200" dirty="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GB" sz="1200" dirty="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child1Method</a:t>
            </a:r>
            <a:r>
              <a:rPr lang="en-GB" sz="1200" dirty="0">
                <a:latin typeface="Roboto Mono"/>
                <a:ea typeface="Roboto Mono"/>
                <a:cs typeface="Roboto Mono"/>
                <a:sym typeface="Roboto Mono"/>
              </a:rPr>
              <a:t>() { </a:t>
            </a:r>
            <a:r>
              <a:rPr lang="en-GB" sz="1200" dirty="0" err="1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System</a:t>
            </a:r>
            <a:r>
              <a:rPr lang="en-GB" sz="1200" dirty="0" err="1"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-GB" sz="1200" dirty="0" err="1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out</a:t>
            </a:r>
            <a:r>
              <a:rPr lang="en-GB" sz="1200" dirty="0" err="1"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-GB" sz="1200" dirty="0" err="1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println</a:t>
            </a:r>
            <a:r>
              <a:rPr lang="en-GB" sz="1200" dirty="0"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-GB" sz="1200" dirty="0">
                <a:solidFill>
                  <a:srgbClr val="A01010"/>
                </a:solidFill>
                <a:latin typeface="Roboto Mono"/>
                <a:ea typeface="Roboto Mono"/>
                <a:cs typeface="Roboto Mono"/>
                <a:sym typeface="Roboto Mono"/>
              </a:rPr>
              <a:t>"Child1-specific method"</a:t>
            </a:r>
            <a:r>
              <a:rPr lang="en-GB" sz="1200" dirty="0">
                <a:latin typeface="Roboto Mono"/>
                <a:ea typeface="Roboto Mono"/>
                <a:cs typeface="Roboto Mono"/>
                <a:sym typeface="Roboto Mono"/>
              </a:rPr>
              <a:t>); }</a:t>
            </a:r>
            <a:endParaRPr sz="1200"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200"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dirty="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-GB" sz="1200" dirty="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GB" sz="1200" dirty="0">
                <a:solidFill>
                  <a:srgbClr val="0000F0"/>
                </a:solidFill>
                <a:latin typeface="Roboto Mono"/>
                <a:ea typeface="Roboto Mono"/>
                <a:cs typeface="Roboto Mono"/>
                <a:sym typeface="Roboto Mono"/>
              </a:rPr>
              <a:t>Child2</a:t>
            </a:r>
            <a:r>
              <a:rPr lang="en-GB" sz="1200" dirty="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GB" sz="1200" b="1" dirty="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extends</a:t>
            </a:r>
            <a:r>
              <a:rPr lang="en-GB" sz="1200" dirty="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GB" sz="1200" dirty="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Parent</a:t>
            </a:r>
            <a:r>
              <a:rPr lang="en-GB" sz="1200" dirty="0">
                <a:latin typeface="Roboto Mono"/>
                <a:ea typeface="Roboto Mono"/>
                <a:cs typeface="Roboto Mono"/>
                <a:sym typeface="Roboto Mono"/>
              </a:rPr>
              <a:t> {</a:t>
            </a:r>
            <a:endParaRPr sz="1200"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-GB" sz="1200" dirty="0">
                <a:solidFill>
                  <a:srgbClr val="008050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en-GB" sz="1200" dirty="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GB" sz="1200" dirty="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child2Method</a:t>
            </a:r>
            <a:r>
              <a:rPr lang="en-GB" sz="1200" dirty="0">
                <a:latin typeface="Roboto Mono"/>
                <a:ea typeface="Roboto Mono"/>
                <a:cs typeface="Roboto Mono"/>
                <a:sym typeface="Roboto Mono"/>
              </a:rPr>
              <a:t>() { </a:t>
            </a:r>
            <a:r>
              <a:rPr lang="en-GB" sz="1200" dirty="0" err="1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System</a:t>
            </a:r>
            <a:r>
              <a:rPr lang="en-GB" sz="1200" dirty="0" err="1"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-GB" sz="1200" dirty="0" err="1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out</a:t>
            </a:r>
            <a:r>
              <a:rPr lang="en-GB" sz="1200" dirty="0" err="1"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-GB" sz="1200" dirty="0" err="1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println</a:t>
            </a:r>
            <a:r>
              <a:rPr lang="en-GB" sz="1200" dirty="0"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-GB" sz="1200" dirty="0">
                <a:solidFill>
                  <a:srgbClr val="A01010"/>
                </a:solidFill>
                <a:latin typeface="Roboto Mono"/>
                <a:ea typeface="Roboto Mono"/>
                <a:cs typeface="Roboto Mono"/>
                <a:sym typeface="Roboto Mono"/>
              </a:rPr>
              <a:t>"Child2-specific method"</a:t>
            </a:r>
            <a:r>
              <a:rPr lang="en-GB" sz="1200" dirty="0">
                <a:latin typeface="Roboto Mono"/>
                <a:ea typeface="Roboto Mono"/>
                <a:cs typeface="Roboto Mono"/>
                <a:sym typeface="Roboto Mono"/>
              </a:rPr>
              <a:t>); }</a:t>
            </a:r>
            <a:endParaRPr sz="1200"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200"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dirty="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public</a:t>
            </a:r>
            <a:r>
              <a:rPr lang="en-GB" sz="1200" dirty="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GB" sz="1200" b="1" dirty="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-GB" sz="1200" dirty="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GB" sz="1200" dirty="0">
                <a:solidFill>
                  <a:srgbClr val="0000F0"/>
                </a:solidFill>
                <a:latin typeface="Roboto Mono"/>
                <a:ea typeface="Roboto Mono"/>
                <a:cs typeface="Roboto Mono"/>
                <a:sym typeface="Roboto Mono"/>
              </a:rPr>
              <a:t>Main</a:t>
            </a:r>
            <a:r>
              <a:rPr lang="en-GB" sz="1200" dirty="0">
                <a:latin typeface="Roboto Mono"/>
                <a:ea typeface="Roboto Mono"/>
                <a:cs typeface="Roboto Mono"/>
                <a:sym typeface="Roboto Mono"/>
              </a:rPr>
              <a:t> {</a:t>
            </a:r>
            <a:endParaRPr sz="1200"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-GB" sz="1200" b="1" dirty="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public</a:t>
            </a:r>
            <a:r>
              <a:rPr lang="en-GB" sz="1200" dirty="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GB" sz="1200" b="1" dirty="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static</a:t>
            </a:r>
            <a:r>
              <a:rPr lang="en-GB" sz="1200" dirty="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GB" sz="1200" dirty="0">
                <a:solidFill>
                  <a:srgbClr val="008050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en-GB" sz="1200" dirty="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GB" sz="1200" dirty="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main</a:t>
            </a:r>
            <a:r>
              <a:rPr lang="en-GB" sz="1200" dirty="0"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-GB" sz="1200" dirty="0">
                <a:solidFill>
                  <a:srgbClr val="008050"/>
                </a:solidFill>
                <a:latin typeface="Roboto Mono"/>
                <a:ea typeface="Roboto Mono"/>
                <a:cs typeface="Roboto Mono"/>
                <a:sym typeface="Roboto Mono"/>
              </a:rPr>
              <a:t>String</a:t>
            </a:r>
            <a:r>
              <a:rPr lang="en-GB" sz="1200" dirty="0">
                <a:latin typeface="Roboto Mono"/>
                <a:ea typeface="Roboto Mono"/>
                <a:cs typeface="Roboto Mono"/>
                <a:sym typeface="Roboto Mono"/>
              </a:rPr>
              <a:t>[] </a:t>
            </a:r>
            <a:r>
              <a:rPr lang="en-GB" sz="1200" dirty="0" err="1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args</a:t>
            </a:r>
            <a:r>
              <a:rPr lang="en-GB" sz="1200" dirty="0">
                <a:latin typeface="Roboto Mono"/>
                <a:ea typeface="Roboto Mono"/>
                <a:cs typeface="Roboto Mono"/>
                <a:sym typeface="Roboto Mono"/>
              </a:rPr>
              <a:t>) {</a:t>
            </a:r>
            <a:endParaRPr sz="1200"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en-GB" sz="1200" dirty="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Child1</a:t>
            </a:r>
            <a:r>
              <a:rPr lang="en-GB" sz="1200" dirty="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GB" sz="1200" dirty="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obj1</a:t>
            </a:r>
            <a:r>
              <a:rPr lang="en-GB" sz="1200" dirty="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GB" sz="1200" b="1" dirty="0">
                <a:solidFill>
                  <a:srgbClr val="EE11FF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-GB" sz="1200" dirty="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GB" sz="1200" b="1" dirty="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new</a:t>
            </a:r>
            <a:r>
              <a:rPr lang="en-GB" sz="1200" dirty="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GB" sz="1200" dirty="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Child1</a:t>
            </a:r>
            <a:r>
              <a:rPr lang="en-GB" sz="1200" dirty="0">
                <a:latin typeface="Roboto Mono"/>
                <a:ea typeface="Roboto Mono"/>
                <a:cs typeface="Roboto Mono"/>
                <a:sym typeface="Roboto Mono"/>
              </a:rPr>
              <a:t>();</a:t>
            </a:r>
            <a:endParaRPr sz="1200"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en-GB" sz="1200" dirty="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obj1</a:t>
            </a:r>
            <a:r>
              <a:rPr lang="en-GB" sz="1200" dirty="0"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-GB" sz="1200" dirty="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commonMethod</a:t>
            </a:r>
            <a:r>
              <a:rPr lang="en-GB" sz="1200" dirty="0">
                <a:latin typeface="Roboto Mono"/>
                <a:ea typeface="Roboto Mono"/>
                <a:cs typeface="Roboto Mono"/>
                <a:sym typeface="Roboto Mono"/>
              </a:rPr>
              <a:t>(); </a:t>
            </a:r>
            <a:r>
              <a:rPr lang="en-GB" sz="1200" i="1" dirty="0">
                <a:solidFill>
                  <a:srgbClr val="A05000"/>
                </a:solidFill>
                <a:latin typeface="Roboto Mono"/>
                <a:ea typeface="Roboto Mono"/>
                <a:cs typeface="Roboto Mono"/>
                <a:sym typeface="Roboto Mono"/>
              </a:rPr>
              <a:t>// Inherited from Parent</a:t>
            </a:r>
            <a:endParaRPr sz="1200"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en-GB" sz="1200" dirty="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obj1</a:t>
            </a:r>
            <a:r>
              <a:rPr lang="en-GB" sz="1200" dirty="0"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-GB" sz="1200" dirty="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child1Method</a:t>
            </a:r>
            <a:r>
              <a:rPr lang="en-GB" sz="1200" dirty="0">
                <a:latin typeface="Roboto Mono"/>
                <a:ea typeface="Roboto Mono"/>
                <a:cs typeface="Roboto Mono"/>
                <a:sym typeface="Roboto Mono"/>
              </a:rPr>
              <a:t>(); </a:t>
            </a:r>
            <a:r>
              <a:rPr lang="en-GB" sz="1200" i="1" dirty="0">
                <a:solidFill>
                  <a:srgbClr val="A05000"/>
                </a:solidFill>
                <a:latin typeface="Roboto Mono"/>
                <a:ea typeface="Roboto Mono"/>
                <a:cs typeface="Roboto Mono"/>
                <a:sym typeface="Roboto Mono"/>
              </a:rPr>
              <a:t>// Child1 method</a:t>
            </a:r>
            <a:endParaRPr sz="1200"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endParaRPr sz="1200"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en-GB" sz="1200" dirty="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Child2</a:t>
            </a:r>
            <a:r>
              <a:rPr lang="en-GB" sz="1200" dirty="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GB" sz="1200" dirty="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obj2</a:t>
            </a:r>
            <a:r>
              <a:rPr lang="en-GB" sz="1200" dirty="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GB" sz="1200" b="1" dirty="0">
                <a:solidFill>
                  <a:srgbClr val="EE11FF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-GB" sz="1200" dirty="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GB" sz="1200" b="1" dirty="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new</a:t>
            </a:r>
            <a:r>
              <a:rPr lang="en-GB" sz="1200" dirty="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GB" sz="1200" dirty="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Child2</a:t>
            </a:r>
            <a:r>
              <a:rPr lang="en-GB" sz="1200" dirty="0">
                <a:latin typeface="Roboto Mono"/>
                <a:ea typeface="Roboto Mono"/>
                <a:cs typeface="Roboto Mono"/>
                <a:sym typeface="Roboto Mono"/>
              </a:rPr>
              <a:t>();</a:t>
            </a:r>
            <a:endParaRPr sz="1200"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en-GB" sz="1200" dirty="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obj2</a:t>
            </a:r>
            <a:r>
              <a:rPr lang="en-GB" sz="1200" dirty="0"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-GB" sz="1200" dirty="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commonMethod</a:t>
            </a:r>
            <a:r>
              <a:rPr lang="en-GB" sz="1200" dirty="0">
                <a:latin typeface="Roboto Mono"/>
                <a:ea typeface="Roboto Mono"/>
                <a:cs typeface="Roboto Mono"/>
                <a:sym typeface="Roboto Mono"/>
              </a:rPr>
              <a:t>(); </a:t>
            </a:r>
            <a:r>
              <a:rPr lang="en-GB" sz="1200" i="1" dirty="0">
                <a:solidFill>
                  <a:srgbClr val="A05000"/>
                </a:solidFill>
                <a:latin typeface="Roboto Mono"/>
                <a:ea typeface="Roboto Mono"/>
                <a:cs typeface="Roboto Mono"/>
                <a:sym typeface="Roboto Mono"/>
              </a:rPr>
              <a:t>// Inherited from Parent</a:t>
            </a:r>
            <a:endParaRPr sz="1200"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en-GB" sz="1200" dirty="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obj2</a:t>
            </a:r>
            <a:r>
              <a:rPr lang="en-GB" sz="1200" dirty="0"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-GB" sz="1200" dirty="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child2Method</a:t>
            </a:r>
            <a:r>
              <a:rPr lang="en-GB" sz="1200" dirty="0">
                <a:latin typeface="Roboto Mono"/>
                <a:ea typeface="Roboto Mono"/>
                <a:cs typeface="Roboto Mono"/>
                <a:sym typeface="Roboto Mono"/>
              </a:rPr>
              <a:t>(); </a:t>
            </a:r>
            <a:r>
              <a:rPr lang="en-GB" sz="1200" i="1" dirty="0">
                <a:solidFill>
                  <a:srgbClr val="A05000"/>
                </a:solidFill>
                <a:latin typeface="Roboto Mono"/>
                <a:ea typeface="Roboto Mono"/>
                <a:cs typeface="Roboto Mono"/>
                <a:sym typeface="Roboto Mono"/>
              </a:rPr>
              <a:t>// Child2 method</a:t>
            </a:r>
            <a:endParaRPr sz="1200"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endParaRPr sz="1200"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200"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is Multiple Inheritance?</a:t>
            </a:r>
            <a:endParaRPr/>
          </a:p>
        </p:txBody>
      </p:sp>
      <p:sp>
        <p:nvSpPr>
          <p:cNvPr id="179" name="Google Shape;179;p3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564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 dirty="0">
                <a:solidFill>
                  <a:schemeClr val="dk1"/>
                </a:solidFill>
              </a:rPr>
              <a:t>Multiple Inheritance is when a </a:t>
            </a:r>
            <a:r>
              <a:rPr lang="en-GB" sz="1500" b="1" dirty="0">
                <a:solidFill>
                  <a:schemeClr val="dk1"/>
                </a:solidFill>
              </a:rPr>
              <a:t>child class inherits from two or more parent classes</a:t>
            </a:r>
            <a:r>
              <a:rPr lang="en-GB" sz="1500" dirty="0">
                <a:solidFill>
                  <a:schemeClr val="dk1"/>
                </a:solidFill>
              </a:rPr>
              <a:t>.</a:t>
            </a:r>
            <a:endParaRPr sz="15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 dirty="0">
                <a:solidFill>
                  <a:schemeClr val="dk1"/>
                </a:solidFill>
              </a:rPr>
              <a:t>Java </a:t>
            </a:r>
            <a:r>
              <a:rPr lang="en-GB" sz="1500" b="1" dirty="0">
                <a:solidFill>
                  <a:schemeClr val="dk1"/>
                </a:solidFill>
              </a:rPr>
              <a:t>does NOT support multiple inheritance with classes</a:t>
            </a:r>
            <a:r>
              <a:rPr lang="en-GB" sz="1500" dirty="0">
                <a:solidFill>
                  <a:schemeClr val="dk1"/>
                </a:solidFill>
              </a:rPr>
              <a:t> to prevent </a:t>
            </a:r>
            <a:r>
              <a:rPr lang="en-GB" sz="1500" b="1" dirty="0">
                <a:solidFill>
                  <a:schemeClr val="dk1"/>
                </a:solidFill>
              </a:rPr>
              <a:t>ambiguity issues</a:t>
            </a:r>
            <a:r>
              <a:rPr lang="en-GB" sz="1500" dirty="0">
                <a:solidFill>
                  <a:schemeClr val="dk1"/>
                </a:solidFill>
              </a:rPr>
              <a:t> (Diamond Problem).</a:t>
            </a:r>
            <a:endParaRPr sz="15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 dirty="0">
                <a:solidFill>
                  <a:schemeClr val="dk1"/>
                </a:solidFill>
              </a:rPr>
              <a:t>However, Java </a:t>
            </a:r>
            <a:r>
              <a:rPr lang="en-GB" sz="1500" b="1" dirty="0">
                <a:solidFill>
                  <a:schemeClr val="dk1"/>
                </a:solidFill>
              </a:rPr>
              <a:t>supports multiple inheritance using interfaces</a:t>
            </a:r>
            <a:r>
              <a:rPr lang="en-GB" sz="1500" dirty="0">
                <a:solidFill>
                  <a:schemeClr val="dk1"/>
                </a:solidFill>
              </a:rPr>
              <a:t>.</a:t>
            </a:r>
            <a:endParaRPr sz="15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  <p:pic>
        <p:nvPicPr>
          <p:cNvPr id="180" name="Google Shape;18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2375" y="1170125"/>
            <a:ext cx="4679226" cy="2883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Why Java Does Not Support Multiple Inheritance?</a:t>
            </a:r>
            <a:endParaRPr/>
          </a:p>
        </p:txBody>
      </p:sp>
      <p:sp>
        <p:nvSpPr>
          <p:cNvPr id="186" name="Google Shape;186;p3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1961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chemeClr val="dk1"/>
                </a:solidFill>
              </a:rPr>
              <a:t>Ambiguity Problem </a:t>
            </a:r>
            <a:endParaRPr b="1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>
                <a:solidFill>
                  <a:schemeClr val="dk1"/>
                </a:solidFill>
              </a:rPr>
              <a:t>(Diamond Problem)</a:t>
            </a:r>
            <a:endParaRPr dirty="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 dirty="0">
                <a:solidFill>
                  <a:schemeClr val="dk1"/>
                </a:solidFill>
              </a:rPr>
              <a:t>If two parent classes have the same method and the child class inherits from both, </a:t>
            </a:r>
            <a:r>
              <a:rPr lang="en-GB" b="1" dirty="0">
                <a:solidFill>
                  <a:schemeClr val="dk1"/>
                </a:solidFill>
              </a:rPr>
              <a:t>which method should be called?</a:t>
            </a:r>
            <a:endParaRPr b="1" dirty="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 dirty="0">
                <a:solidFill>
                  <a:schemeClr val="dk1"/>
                </a:solidFill>
              </a:rPr>
              <a:t>This leads to </a:t>
            </a:r>
            <a:r>
              <a:rPr lang="en-GB" b="1" dirty="0">
                <a:solidFill>
                  <a:schemeClr val="dk1"/>
                </a:solidFill>
              </a:rPr>
              <a:t>compiler confusion</a:t>
            </a:r>
            <a:r>
              <a:rPr lang="en-GB" dirty="0">
                <a:solidFill>
                  <a:schemeClr val="dk1"/>
                </a:solidFill>
              </a:rPr>
              <a:t> and possible runtime errors.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2500" dirty="0"/>
          </a:p>
        </p:txBody>
      </p:sp>
      <p:pic>
        <p:nvPicPr>
          <p:cNvPr id="187" name="Google Shape;18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152475"/>
            <a:ext cx="4331401" cy="36159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Applications of Multiple Inheritance</a:t>
            </a:r>
            <a:endParaRPr/>
          </a:p>
        </p:txBody>
      </p:sp>
      <p:sp>
        <p:nvSpPr>
          <p:cNvPr id="193" name="Google Shape;193;p3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00" b="1" dirty="0">
                <a:solidFill>
                  <a:schemeClr val="dk1"/>
                </a:solidFill>
              </a:rPr>
              <a:t>E-Commerce System: User Roles</a:t>
            </a:r>
            <a:endParaRPr sz="1300" b="1" dirty="0">
              <a:solidFill>
                <a:schemeClr val="dk1"/>
              </a:solidFill>
            </a:endParaRPr>
          </a:p>
          <a:p>
            <a:pPr marL="457200" lvl="0" indent="-31115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-GB" sz="1300" dirty="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Buyer</a:t>
            </a:r>
            <a:r>
              <a:rPr lang="en-GB" sz="1300" dirty="0">
                <a:solidFill>
                  <a:schemeClr val="dk1"/>
                </a:solidFill>
              </a:rPr>
              <a:t> and </a:t>
            </a:r>
            <a:r>
              <a:rPr lang="en-GB" sz="1300" dirty="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Seller</a:t>
            </a:r>
            <a:r>
              <a:rPr lang="en-GB" sz="1300" dirty="0">
                <a:solidFill>
                  <a:schemeClr val="dk1"/>
                </a:solidFill>
              </a:rPr>
              <a:t>  → </a:t>
            </a:r>
            <a:r>
              <a:rPr lang="en-GB" sz="1300" dirty="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User</a:t>
            </a:r>
            <a:r>
              <a:rPr lang="en-GB" sz="1300" dirty="0">
                <a:solidFill>
                  <a:schemeClr val="dk1"/>
                </a:solidFill>
              </a:rPr>
              <a:t> implements both.</a:t>
            </a:r>
            <a:endParaRPr sz="13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300" dirty="0">
                <a:solidFill>
                  <a:schemeClr val="dk1"/>
                </a:solidFill>
              </a:rPr>
              <a:t> </a:t>
            </a:r>
            <a:r>
              <a:rPr lang="en-GB" sz="1300" b="1" dirty="0">
                <a:solidFill>
                  <a:schemeClr val="dk1"/>
                </a:solidFill>
              </a:rPr>
              <a:t>Automobile Industry: Hybrid Vehicles</a:t>
            </a:r>
            <a:endParaRPr sz="1300" b="1" dirty="0">
              <a:solidFill>
                <a:schemeClr val="dk1"/>
              </a:solidFill>
            </a:endParaRPr>
          </a:p>
          <a:p>
            <a:pPr marL="457200" lvl="0" indent="-31115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-GB" sz="1300" dirty="0" err="1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ElectricVehicle</a:t>
            </a:r>
            <a:r>
              <a:rPr lang="en-GB" sz="1300" dirty="0">
                <a:solidFill>
                  <a:schemeClr val="dk1"/>
                </a:solidFill>
              </a:rPr>
              <a:t> and </a:t>
            </a:r>
            <a:r>
              <a:rPr lang="en-GB" sz="1300" dirty="0" err="1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FuelVehicle</a:t>
            </a:r>
            <a:r>
              <a:rPr lang="en-GB" sz="1300" dirty="0">
                <a:solidFill>
                  <a:schemeClr val="dk1"/>
                </a:solidFill>
              </a:rPr>
              <a:t>  → </a:t>
            </a:r>
            <a:r>
              <a:rPr lang="en-GB" sz="1300" dirty="0" err="1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HybridCar</a:t>
            </a:r>
            <a:r>
              <a:rPr lang="en-GB" sz="1300" dirty="0">
                <a:solidFill>
                  <a:schemeClr val="dk1"/>
                </a:solidFill>
              </a:rPr>
              <a:t> implements both.</a:t>
            </a:r>
            <a:endParaRPr sz="13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00" b="1" dirty="0">
                <a:solidFill>
                  <a:schemeClr val="dk1"/>
                </a:solidFill>
              </a:rPr>
              <a:t>Banking System: Multiple Account Features</a:t>
            </a:r>
            <a:endParaRPr sz="1300" b="1" dirty="0">
              <a:solidFill>
                <a:schemeClr val="dk1"/>
              </a:solidFill>
            </a:endParaRPr>
          </a:p>
          <a:p>
            <a:pPr marL="457200" lvl="0" indent="-31115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-GB" sz="1300" dirty="0" err="1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LoanAccount</a:t>
            </a:r>
            <a:r>
              <a:rPr lang="en-GB" sz="1300" dirty="0">
                <a:solidFill>
                  <a:schemeClr val="dk1"/>
                </a:solidFill>
              </a:rPr>
              <a:t> and </a:t>
            </a:r>
            <a:r>
              <a:rPr lang="en-GB" sz="1300" dirty="0" err="1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SavingsAccount</a:t>
            </a:r>
            <a:r>
              <a:rPr lang="en-GB" sz="1300" dirty="0">
                <a:solidFill>
                  <a:schemeClr val="dk1"/>
                </a:solidFill>
              </a:rPr>
              <a:t> → </a:t>
            </a:r>
            <a:r>
              <a:rPr lang="en-GB" sz="1300" dirty="0" err="1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UserAccount</a:t>
            </a:r>
            <a:r>
              <a:rPr lang="en-GB" sz="1300" dirty="0">
                <a:solidFill>
                  <a:schemeClr val="dk1"/>
                </a:solidFill>
              </a:rPr>
              <a:t> implements both.</a:t>
            </a:r>
            <a:endParaRPr sz="2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is an Interface in Java?</a:t>
            </a:r>
            <a:endParaRPr/>
          </a:p>
        </p:txBody>
      </p:sp>
      <p:sp>
        <p:nvSpPr>
          <p:cNvPr id="199" name="Google Shape;199;p35"/>
          <p:cNvSpPr txBox="1">
            <a:spLocks noGrp="1"/>
          </p:cNvSpPr>
          <p:nvPr>
            <p:ph type="body" idx="1"/>
          </p:nvPr>
        </p:nvSpPr>
        <p:spPr>
          <a:xfrm>
            <a:off x="311700" y="1152474"/>
            <a:ext cx="3797400" cy="38767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18"/>
              <a:buFont typeface="Arial"/>
              <a:buNone/>
            </a:pPr>
            <a:r>
              <a:rPr lang="en-GB" sz="1487" dirty="0">
                <a:solidFill>
                  <a:schemeClr val="dk1"/>
                </a:solidFill>
              </a:rPr>
              <a:t>An </a:t>
            </a:r>
            <a:r>
              <a:rPr lang="en-GB" sz="1487" b="1" dirty="0">
                <a:solidFill>
                  <a:schemeClr val="dk1"/>
                </a:solidFill>
              </a:rPr>
              <a:t>interface</a:t>
            </a:r>
            <a:r>
              <a:rPr lang="en-GB" sz="1487" dirty="0">
                <a:solidFill>
                  <a:schemeClr val="dk1"/>
                </a:solidFill>
              </a:rPr>
              <a:t> in Java is a blueprint of a class that contains </a:t>
            </a:r>
            <a:r>
              <a:rPr lang="en-GB" sz="1487" b="1" dirty="0">
                <a:solidFill>
                  <a:schemeClr val="dk1"/>
                </a:solidFill>
              </a:rPr>
              <a:t>only abstract methods </a:t>
            </a:r>
            <a:r>
              <a:rPr lang="en-GB" sz="1487" dirty="0">
                <a:solidFill>
                  <a:schemeClr val="dk1"/>
                </a:solidFill>
              </a:rPr>
              <a:t>and </a:t>
            </a:r>
            <a:r>
              <a:rPr lang="en-GB" sz="1487" b="1" dirty="0">
                <a:solidFill>
                  <a:schemeClr val="dk1"/>
                </a:solidFill>
              </a:rPr>
              <a:t>constant variables</a:t>
            </a:r>
            <a:r>
              <a:rPr lang="en-GB" sz="1487" dirty="0">
                <a:solidFill>
                  <a:schemeClr val="dk1"/>
                </a:solidFill>
              </a:rPr>
              <a:t>.</a:t>
            </a:r>
            <a:endParaRPr sz="1487" dirty="0">
              <a:solidFill>
                <a:schemeClr val="dk1"/>
              </a:solidFill>
            </a:endParaRPr>
          </a:p>
          <a:p>
            <a:pPr marL="457200" lvl="0" indent="-323056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88"/>
              <a:buChar char="●"/>
            </a:pPr>
            <a:r>
              <a:rPr lang="en-GB" sz="1487" b="1" dirty="0">
                <a:solidFill>
                  <a:schemeClr val="dk1"/>
                </a:solidFill>
              </a:rPr>
              <a:t>Defines a contract</a:t>
            </a:r>
            <a:r>
              <a:rPr lang="en-GB" sz="1487" dirty="0">
                <a:solidFill>
                  <a:schemeClr val="dk1"/>
                </a:solidFill>
              </a:rPr>
              <a:t>: Any class that </a:t>
            </a:r>
            <a:r>
              <a:rPr lang="en-GB" sz="1487" b="1" dirty="0">
                <a:solidFill>
                  <a:schemeClr val="dk1"/>
                </a:solidFill>
              </a:rPr>
              <a:t>implements</a:t>
            </a:r>
            <a:r>
              <a:rPr lang="en-GB" sz="1487" dirty="0">
                <a:solidFill>
                  <a:schemeClr val="dk1"/>
                </a:solidFill>
              </a:rPr>
              <a:t> an interface must provide implementations for its methods.</a:t>
            </a:r>
            <a:endParaRPr sz="1487" dirty="0">
              <a:solidFill>
                <a:schemeClr val="dk1"/>
              </a:solidFill>
            </a:endParaRPr>
          </a:p>
          <a:p>
            <a:pPr marL="457200" lvl="0" indent="-323056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88"/>
              <a:buChar char="●"/>
            </a:pPr>
            <a:r>
              <a:rPr lang="en-GB" sz="1487" b="1" dirty="0">
                <a:solidFill>
                  <a:schemeClr val="dk1"/>
                </a:solidFill>
              </a:rPr>
              <a:t>Supports multiple inheritance</a:t>
            </a:r>
            <a:r>
              <a:rPr lang="en-GB" sz="1487" dirty="0">
                <a:solidFill>
                  <a:schemeClr val="dk1"/>
                </a:solidFill>
              </a:rPr>
              <a:t>: A class can implement </a:t>
            </a:r>
            <a:r>
              <a:rPr lang="en-GB" sz="1487" b="1" dirty="0">
                <a:solidFill>
                  <a:schemeClr val="dk1"/>
                </a:solidFill>
              </a:rPr>
              <a:t>multiple interfaces</a:t>
            </a:r>
            <a:r>
              <a:rPr lang="en-GB" sz="1487" dirty="0">
                <a:solidFill>
                  <a:schemeClr val="dk1"/>
                </a:solidFill>
              </a:rPr>
              <a:t>, overcoming Java’s single inheritance limitation.</a:t>
            </a:r>
            <a:endParaRPr sz="1487" dirty="0">
              <a:solidFill>
                <a:schemeClr val="dk1"/>
              </a:solidFill>
            </a:endParaRPr>
          </a:p>
          <a:p>
            <a:pPr marL="457200" lvl="0" indent="-323056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88"/>
              <a:buChar char="●"/>
            </a:pPr>
            <a:r>
              <a:rPr lang="en-GB" sz="1487" b="1" dirty="0">
                <a:solidFill>
                  <a:schemeClr val="dk1"/>
                </a:solidFill>
              </a:rPr>
              <a:t>Enhances abstraction</a:t>
            </a:r>
            <a:r>
              <a:rPr lang="en-GB" sz="1487" dirty="0">
                <a:solidFill>
                  <a:schemeClr val="dk1"/>
                </a:solidFill>
              </a:rPr>
              <a:t>: Interfaces help </a:t>
            </a:r>
            <a:r>
              <a:rPr lang="en-GB" sz="1487" b="1" dirty="0">
                <a:solidFill>
                  <a:schemeClr val="dk1"/>
                </a:solidFill>
              </a:rPr>
              <a:t>define </a:t>
            </a:r>
            <a:r>
              <a:rPr lang="en-GB" sz="1487" b="1" dirty="0" err="1">
                <a:solidFill>
                  <a:schemeClr val="dk1"/>
                </a:solidFill>
              </a:rPr>
              <a:t>behavior</a:t>
            </a:r>
            <a:r>
              <a:rPr lang="en-GB" sz="1487" dirty="0">
                <a:solidFill>
                  <a:schemeClr val="dk1"/>
                </a:solidFill>
              </a:rPr>
              <a:t> without specifying how it should be implemented.</a:t>
            </a:r>
            <a:endParaRPr sz="1487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1018"/>
              <a:buNone/>
            </a:pPr>
            <a:endParaRPr sz="1765" dirty="0"/>
          </a:p>
        </p:txBody>
      </p:sp>
      <p:pic>
        <p:nvPicPr>
          <p:cNvPr id="200" name="Google Shape;20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95050" y="1216138"/>
            <a:ext cx="4730099" cy="32890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6"/>
          <p:cNvSpPr txBox="1">
            <a:spLocks noGrp="1"/>
          </p:cNvSpPr>
          <p:nvPr>
            <p:ph type="title"/>
          </p:nvPr>
        </p:nvSpPr>
        <p:spPr>
          <a:xfrm>
            <a:off x="236400" y="463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Multiple Inheritance with Interfaces</a:t>
            </a:r>
            <a:endParaRPr/>
          </a:p>
        </p:txBody>
      </p:sp>
      <p:sp>
        <p:nvSpPr>
          <p:cNvPr id="206" name="Google Shape;206;p36"/>
          <p:cNvSpPr txBox="1"/>
          <p:nvPr/>
        </p:nvSpPr>
        <p:spPr>
          <a:xfrm>
            <a:off x="0" y="531625"/>
            <a:ext cx="8993400" cy="6003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 dirty="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interface</a:t>
            </a:r>
            <a:r>
              <a:rPr lang="en-GB" sz="1100" dirty="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GB" sz="1100" dirty="0">
                <a:solidFill>
                  <a:srgbClr val="0000F0"/>
                </a:solidFill>
                <a:latin typeface="Roboto Mono"/>
                <a:ea typeface="Roboto Mono"/>
                <a:cs typeface="Roboto Mono"/>
                <a:sym typeface="Roboto Mono"/>
              </a:rPr>
              <a:t>Animal</a:t>
            </a:r>
            <a:r>
              <a:rPr lang="en-GB" sz="1100" dirty="0">
                <a:latin typeface="Roboto Mono"/>
                <a:ea typeface="Roboto Mono"/>
                <a:cs typeface="Roboto Mono"/>
                <a:sym typeface="Roboto Mono"/>
              </a:rPr>
              <a:t> {</a:t>
            </a:r>
            <a:endParaRPr sz="1100"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dirty="0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-GB" sz="1100" dirty="0">
                <a:solidFill>
                  <a:srgbClr val="008050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en-GB" sz="1100" dirty="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GB" sz="1100" dirty="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eat</a:t>
            </a:r>
            <a:r>
              <a:rPr lang="en-GB" sz="1100" dirty="0">
                <a:latin typeface="Roboto Mono"/>
                <a:ea typeface="Roboto Mono"/>
                <a:cs typeface="Roboto Mono"/>
                <a:sym typeface="Roboto Mono"/>
              </a:rPr>
              <a:t>();</a:t>
            </a:r>
            <a:endParaRPr sz="1100"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dirty="0"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100"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 dirty="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interface</a:t>
            </a:r>
            <a:r>
              <a:rPr lang="en-GB" sz="1100" dirty="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GB" sz="1100" dirty="0">
                <a:solidFill>
                  <a:srgbClr val="0000F0"/>
                </a:solidFill>
                <a:latin typeface="Roboto Mono"/>
                <a:ea typeface="Roboto Mono"/>
                <a:cs typeface="Roboto Mono"/>
                <a:sym typeface="Roboto Mono"/>
              </a:rPr>
              <a:t>Walkable</a:t>
            </a:r>
            <a:r>
              <a:rPr lang="en-GB" sz="1100" dirty="0">
                <a:latin typeface="Roboto Mono"/>
                <a:ea typeface="Roboto Mono"/>
                <a:cs typeface="Roboto Mono"/>
                <a:sym typeface="Roboto Mono"/>
              </a:rPr>
              <a:t> {</a:t>
            </a:r>
            <a:endParaRPr sz="1100"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dirty="0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-GB" sz="1100" dirty="0">
                <a:solidFill>
                  <a:srgbClr val="008050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en-GB" sz="1100" dirty="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GB" sz="1100" dirty="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walk</a:t>
            </a:r>
            <a:r>
              <a:rPr lang="en-GB" sz="1100" dirty="0">
                <a:latin typeface="Roboto Mono"/>
                <a:ea typeface="Roboto Mono"/>
                <a:cs typeface="Roboto Mono"/>
                <a:sym typeface="Roboto Mono"/>
              </a:rPr>
              <a:t>();</a:t>
            </a:r>
            <a:endParaRPr sz="1100"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dirty="0"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100"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i="1" dirty="0">
                <a:solidFill>
                  <a:srgbClr val="A05000"/>
                </a:solidFill>
                <a:latin typeface="Roboto Mono"/>
                <a:ea typeface="Roboto Mono"/>
                <a:cs typeface="Roboto Mono"/>
                <a:sym typeface="Roboto Mono"/>
              </a:rPr>
              <a:t>// A class implementing multiple interfaces</a:t>
            </a:r>
            <a:endParaRPr sz="1100"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 dirty="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-GB" sz="1100" dirty="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GB" sz="1100" dirty="0">
                <a:solidFill>
                  <a:srgbClr val="0000F0"/>
                </a:solidFill>
                <a:latin typeface="Roboto Mono"/>
                <a:ea typeface="Roboto Mono"/>
                <a:cs typeface="Roboto Mono"/>
                <a:sym typeface="Roboto Mono"/>
              </a:rPr>
              <a:t>Dog</a:t>
            </a:r>
            <a:r>
              <a:rPr lang="en-GB" sz="1100" dirty="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GB" sz="1100" b="1" dirty="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implements</a:t>
            </a:r>
            <a:r>
              <a:rPr lang="en-GB" sz="1100" dirty="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GB" sz="1100" dirty="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Animal</a:t>
            </a:r>
            <a:r>
              <a:rPr lang="en-GB" sz="1100" dirty="0"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n-GB" sz="1100" dirty="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Walkable</a:t>
            </a:r>
            <a:r>
              <a:rPr lang="en-GB" sz="1100" dirty="0">
                <a:latin typeface="Roboto Mono"/>
                <a:ea typeface="Roboto Mono"/>
                <a:cs typeface="Roboto Mono"/>
                <a:sym typeface="Roboto Mono"/>
              </a:rPr>
              <a:t> {</a:t>
            </a:r>
            <a:endParaRPr sz="1100"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dirty="0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-GB" sz="1100" b="1" dirty="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public</a:t>
            </a:r>
            <a:r>
              <a:rPr lang="en-GB" sz="1100" dirty="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GB" sz="1100" dirty="0">
                <a:solidFill>
                  <a:srgbClr val="008050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en-GB" sz="1100" dirty="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GB" sz="1100" dirty="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eat</a:t>
            </a:r>
            <a:r>
              <a:rPr lang="en-GB" sz="1100" dirty="0">
                <a:latin typeface="Roboto Mono"/>
                <a:ea typeface="Roboto Mono"/>
                <a:cs typeface="Roboto Mono"/>
                <a:sym typeface="Roboto Mono"/>
              </a:rPr>
              <a:t>() { </a:t>
            </a:r>
            <a:endParaRPr sz="1100"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dirty="0"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en-GB" sz="1100" dirty="0" err="1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System</a:t>
            </a:r>
            <a:r>
              <a:rPr lang="en-GB" sz="1100" dirty="0" err="1"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-GB" sz="1100" dirty="0" err="1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out</a:t>
            </a:r>
            <a:r>
              <a:rPr lang="en-GB" sz="1100" dirty="0" err="1"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-GB" sz="1100" dirty="0" err="1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println</a:t>
            </a:r>
            <a:r>
              <a:rPr lang="en-GB" sz="1100" dirty="0"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-GB" sz="1100" dirty="0">
                <a:solidFill>
                  <a:srgbClr val="A01010"/>
                </a:solidFill>
                <a:latin typeface="Roboto Mono"/>
                <a:ea typeface="Roboto Mono"/>
                <a:cs typeface="Roboto Mono"/>
                <a:sym typeface="Roboto Mono"/>
              </a:rPr>
              <a:t>"Dog is eating"</a:t>
            </a:r>
            <a:r>
              <a:rPr lang="en-GB" sz="1100" dirty="0">
                <a:latin typeface="Roboto Mono"/>
                <a:ea typeface="Roboto Mono"/>
                <a:cs typeface="Roboto Mono"/>
                <a:sym typeface="Roboto Mono"/>
              </a:rPr>
              <a:t>); </a:t>
            </a:r>
            <a:endParaRPr sz="1100"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dirty="0"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endParaRPr sz="1100"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dirty="0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-GB" sz="1100" b="1" dirty="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public</a:t>
            </a:r>
            <a:r>
              <a:rPr lang="en-GB" sz="1100" dirty="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GB" sz="1100" dirty="0">
                <a:solidFill>
                  <a:srgbClr val="008050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en-GB" sz="1100" dirty="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GB" sz="1100" dirty="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walk</a:t>
            </a:r>
            <a:r>
              <a:rPr lang="en-GB" sz="1100" dirty="0">
                <a:latin typeface="Roboto Mono"/>
                <a:ea typeface="Roboto Mono"/>
                <a:cs typeface="Roboto Mono"/>
                <a:sym typeface="Roboto Mono"/>
              </a:rPr>
              <a:t>() { </a:t>
            </a:r>
            <a:endParaRPr sz="1100"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dirty="0"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en-GB" sz="1100" dirty="0" err="1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System</a:t>
            </a:r>
            <a:r>
              <a:rPr lang="en-GB" sz="1100" dirty="0" err="1"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-GB" sz="1100" dirty="0" err="1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out</a:t>
            </a:r>
            <a:r>
              <a:rPr lang="en-GB" sz="1100" dirty="0" err="1"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-GB" sz="1100" dirty="0" err="1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println</a:t>
            </a:r>
            <a:r>
              <a:rPr lang="en-GB" sz="1100" dirty="0"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-GB" sz="1100" dirty="0">
                <a:solidFill>
                  <a:srgbClr val="A01010"/>
                </a:solidFill>
                <a:latin typeface="Roboto Mono"/>
                <a:ea typeface="Roboto Mono"/>
                <a:cs typeface="Roboto Mono"/>
                <a:sym typeface="Roboto Mono"/>
              </a:rPr>
              <a:t>"Dog is walking"</a:t>
            </a:r>
            <a:r>
              <a:rPr lang="en-GB" sz="1100" dirty="0">
                <a:latin typeface="Roboto Mono"/>
                <a:ea typeface="Roboto Mono"/>
                <a:cs typeface="Roboto Mono"/>
                <a:sym typeface="Roboto Mono"/>
              </a:rPr>
              <a:t>); </a:t>
            </a:r>
            <a:endParaRPr sz="1100"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dirty="0"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endParaRPr sz="1100"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dirty="0"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100"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 dirty="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public</a:t>
            </a:r>
            <a:r>
              <a:rPr lang="en-GB" sz="1100" dirty="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GB" sz="1100" b="1" dirty="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-GB" sz="1100" dirty="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GB" sz="1100" dirty="0">
                <a:solidFill>
                  <a:srgbClr val="0000F0"/>
                </a:solidFill>
                <a:latin typeface="Roboto Mono"/>
                <a:ea typeface="Roboto Mono"/>
                <a:cs typeface="Roboto Mono"/>
                <a:sym typeface="Roboto Mono"/>
              </a:rPr>
              <a:t>Main</a:t>
            </a:r>
            <a:r>
              <a:rPr lang="en-GB" sz="1100" dirty="0">
                <a:latin typeface="Roboto Mono"/>
                <a:ea typeface="Roboto Mono"/>
                <a:cs typeface="Roboto Mono"/>
                <a:sym typeface="Roboto Mono"/>
              </a:rPr>
              <a:t> {</a:t>
            </a:r>
            <a:endParaRPr sz="1100"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dirty="0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-GB" sz="1100" b="1" dirty="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public</a:t>
            </a:r>
            <a:r>
              <a:rPr lang="en-GB" sz="1100" dirty="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GB" sz="1100" b="1" dirty="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static</a:t>
            </a:r>
            <a:r>
              <a:rPr lang="en-GB" sz="1100" dirty="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GB" sz="1100" dirty="0">
                <a:solidFill>
                  <a:srgbClr val="008050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en-GB" sz="1100" dirty="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GB" sz="1100" dirty="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main</a:t>
            </a:r>
            <a:r>
              <a:rPr lang="en-GB" sz="1100" dirty="0"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-GB" sz="1100" dirty="0">
                <a:solidFill>
                  <a:srgbClr val="008050"/>
                </a:solidFill>
                <a:latin typeface="Roboto Mono"/>
                <a:ea typeface="Roboto Mono"/>
                <a:cs typeface="Roboto Mono"/>
                <a:sym typeface="Roboto Mono"/>
              </a:rPr>
              <a:t>String</a:t>
            </a:r>
            <a:r>
              <a:rPr lang="en-GB" sz="1100" dirty="0">
                <a:latin typeface="Roboto Mono"/>
                <a:ea typeface="Roboto Mono"/>
                <a:cs typeface="Roboto Mono"/>
                <a:sym typeface="Roboto Mono"/>
              </a:rPr>
              <a:t>[] </a:t>
            </a:r>
            <a:r>
              <a:rPr lang="en-GB" sz="1100" dirty="0" err="1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args</a:t>
            </a:r>
            <a:r>
              <a:rPr lang="en-GB" sz="1100" dirty="0">
                <a:latin typeface="Roboto Mono"/>
                <a:ea typeface="Roboto Mono"/>
                <a:cs typeface="Roboto Mono"/>
                <a:sym typeface="Roboto Mono"/>
              </a:rPr>
              <a:t>) {</a:t>
            </a:r>
            <a:endParaRPr sz="1100"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dirty="0"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en-GB" sz="1100" dirty="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Dog</a:t>
            </a:r>
            <a:r>
              <a:rPr lang="en-GB" sz="1100" dirty="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GB" sz="1100" dirty="0" err="1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myDog</a:t>
            </a:r>
            <a:r>
              <a:rPr lang="en-GB" sz="1100" dirty="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GB" sz="1100" b="1" dirty="0">
                <a:solidFill>
                  <a:srgbClr val="EE11FF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-GB" sz="1100" dirty="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GB" sz="1100" b="1" dirty="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new</a:t>
            </a:r>
            <a:r>
              <a:rPr lang="en-GB" sz="1100" dirty="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GB" sz="1100" dirty="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Dog</a:t>
            </a:r>
            <a:r>
              <a:rPr lang="en-GB" sz="1100" dirty="0">
                <a:latin typeface="Roboto Mono"/>
                <a:ea typeface="Roboto Mono"/>
                <a:cs typeface="Roboto Mono"/>
                <a:sym typeface="Roboto Mono"/>
              </a:rPr>
              <a:t>();</a:t>
            </a:r>
            <a:endParaRPr sz="1100"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dirty="0"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en-GB" sz="1100" dirty="0" err="1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myDog</a:t>
            </a:r>
            <a:r>
              <a:rPr lang="en-GB" sz="1100" dirty="0" err="1"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-GB" sz="1100" dirty="0" err="1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eat</a:t>
            </a:r>
            <a:r>
              <a:rPr lang="en-GB" sz="1100" dirty="0">
                <a:latin typeface="Roboto Mono"/>
                <a:ea typeface="Roboto Mono"/>
                <a:cs typeface="Roboto Mono"/>
                <a:sym typeface="Roboto Mono"/>
              </a:rPr>
              <a:t>();  </a:t>
            </a:r>
            <a:r>
              <a:rPr lang="en-GB" sz="1100" i="1" dirty="0">
                <a:solidFill>
                  <a:srgbClr val="A05000"/>
                </a:solidFill>
                <a:latin typeface="Roboto Mono"/>
                <a:ea typeface="Roboto Mono"/>
                <a:cs typeface="Roboto Mono"/>
                <a:sym typeface="Roboto Mono"/>
              </a:rPr>
              <a:t>// Output: Dog is eating</a:t>
            </a:r>
            <a:endParaRPr sz="1100"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dirty="0"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en-GB" sz="1100" dirty="0" err="1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myDog</a:t>
            </a:r>
            <a:r>
              <a:rPr lang="en-GB" sz="1100" dirty="0" err="1"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-GB" sz="1100" dirty="0" err="1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walk</a:t>
            </a:r>
            <a:r>
              <a:rPr lang="en-GB" sz="1100" dirty="0">
                <a:latin typeface="Roboto Mono"/>
                <a:ea typeface="Roboto Mono"/>
                <a:cs typeface="Roboto Mono"/>
                <a:sym typeface="Roboto Mono"/>
              </a:rPr>
              <a:t>(); </a:t>
            </a:r>
            <a:r>
              <a:rPr lang="en-GB" sz="1100" i="1" dirty="0">
                <a:solidFill>
                  <a:srgbClr val="A05000"/>
                </a:solidFill>
                <a:latin typeface="Roboto Mono"/>
                <a:ea typeface="Roboto Mono"/>
                <a:cs typeface="Roboto Mono"/>
                <a:sym typeface="Roboto Mono"/>
              </a:rPr>
              <a:t>// Output: Dog is walking</a:t>
            </a:r>
            <a:endParaRPr sz="1100"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dirty="0"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endParaRPr sz="1100"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dirty="0"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100"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Common Mistakes &amp; Best Practices</a:t>
            </a:r>
            <a:endParaRPr/>
          </a:p>
        </p:txBody>
      </p:sp>
      <p:sp>
        <p:nvSpPr>
          <p:cNvPr id="212" name="Google Shape;212;p3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00" b="1" dirty="0">
                <a:solidFill>
                  <a:schemeClr val="dk1"/>
                </a:solidFill>
              </a:rPr>
              <a:t>Deep Inheritance Chains</a:t>
            </a:r>
            <a:r>
              <a:rPr lang="en-GB" sz="1400" dirty="0">
                <a:solidFill>
                  <a:schemeClr val="dk1"/>
                </a:solidFill>
              </a:rPr>
              <a:t> – Too many levels make code </a:t>
            </a:r>
            <a:r>
              <a:rPr lang="en-GB" sz="1400" b="1" dirty="0">
                <a:solidFill>
                  <a:schemeClr val="dk1"/>
                </a:solidFill>
              </a:rPr>
              <a:t>hard to maintain</a:t>
            </a:r>
            <a:r>
              <a:rPr lang="en-GB" sz="1400" dirty="0">
                <a:solidFill>
                  <a:schemeClr val="dk1"/>
                </a:solidFill>
              </a:rPr>
              <a:t>.</a:t>
            </a:r>
            <a:endParaRPr sz="14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00" b="1" dirty="0">
                <a:solidFill>
                  <a:schemeClr val="dk1"/>
                </a:solidFill>
              </a:rPr>
              <a:t>Constructor Calls</a:t>
            </a:r>
            <a:r>
              <a:rPr lang="en-GB" sz="1400" dirty="0">
                <a:solidFill>
                  <a:schemeClr val="dk1"/>
                </a:solidFill>
              </a:rPr>
              <a:t> – Always use </a:t>
            </a:r>
            <a:r>
              <a:rPr lang="en-GB" sz="1400" dirty="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super()</a:t>
            </a:r>
            <a:r>
              <a:rPr lang="en-GB" sz="1400" dirty="0">
                <a:solidFill>
                  <a:schemeClr val="dk1"/>
                </a:solidFill>
              </a:rPr>
              <a:t> when needed for proper initialization.</a:t>
            </a:r>
            <a:endParaRPr sz="14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1400" b="1" dirty="0">
                <a:solidFill>
                  <a:schemeClr val="dk1"/>
                </a:solidFill>
              </a:rPr>
              <a:t>Avoid Diamond Problem</a:t>
            </a:r>
            <a:r>
              <a:rPr lang="en-GB" sz="1400" dirty="0">
                <a:solidFill>
                  <a:schemeClr val="dk1"/>
                </a:solidFill>
              </a:rPr>
              <a:t> – Java does </a:t>
            </a:r>
            <a:r>
              <a:rPr lang="en-GB" sz="1400" b="1" dirty="0">
                <a:solidFill>
                  <a:schemeClr val="dk1"/>
                </a:solidFill>
              </a:rPr>
              <a:t>not</a:t>
            </a:r>
            <a:r>
              <a:rPr lang="en-GB" sz="1400" dirty="0">
                <a:solidFill>
                  <a:schemeClr val="dk1"/>
                </a:solidFill>
              </a:rPr>
              <a:t> support multiple inheritance with classes to prevent this.</a:t>
            </a:r>
            <a:endParaRPr sz="21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2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Binary Tree</a:t>
            </a:r>
            <a:endParaRPr/>
          </a:p>
        </p:txBody>
      </p:sp>
      <p:sp>
        <p:nvSpPr>
          <p:cNvPr id="68" name="Google Shape;68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540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700">
                <a:solidFill>
                  <a:schemeClr val="dk1"/>
                </a:solidFill>
              </a:rPr>
              <a:t>A </a:t>
            </a:r>
            <a:r>
              <a:rPr lang="en-GB" sz="1700" b="1">
                <a:solidFill>
                  <a:schemeClr val="dk1"/>
                </a:solidFill>
              </a:rPr>
              <a:t>Binary Tree</a:t>
            </a:r>
            <a:r>
              <a:rPr lang="en-GB" sz="1700">
                <a:solidFill>
                  <a:schemeClr val="dk1"/>
                </a:solidFill>
              </a:rPr>
              <a:t> is a hierarchical data structure in which:</a:t>
            </a:r>
            <a:endParaRPr sz="1700">
              <a:solidFill>
                <a:schemeClr val="dk1"/>
              </a:solidFill>
            </a:endParaRPr>
          </a:p>
          <a:p>
            <a:pPr marL="457200" lvl="0" indent="-33655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-GB" sz="1700">
                <a:solidFill>
                  <a:schemeClr val="dk1"/>
                </a:solidFill>
              </a:rPr>
              <a:t>Each </a:t>
            </a:r>
            <a:r>
              <a:rPr lang="en-GB" sz="1700" b="1">
                <a:solidFill>
                  <a:schemeClr val="dk1"/>
                </a:solidFill>
              </a:rPr>
              <a:t>node</a:t>
            </a:r>
            <a:r>
              <a:rPr lang="en-GB" sz="1700">
                <a:solidFill>
                  <a:schemeClr val="dk1"/>
                </a:solidFill>
              </a:rPr>
              <a:t> has </a:t>
            </a:r>
            <a:r>
              <a:rPr lang="en-GB" sz="1700" b="1">
                <a:solidFill>
                  <a:schemeClr val="dk1"/>
                </a:solidFill>
              </a:rPr>
              <a:t>at most two children</a:t>
            </a:r>
            <a:r>
              <a:rPr lang="en-GB" sz="1700">
                <a:solidFill>
                  <a:schemeClr val="dk1"/>
                </a:solidFill>
              </a:rPr>
              <a:t> (left and right).</a:t>
            </a:r>
            <a:endParaRPr sz="1700">
              <a:solidFill>
                <a:schemeClr val="dk1"/>
              </a:solidFill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-GB" sz="1700">
                <a:solidFill>
                  <a:schemeClr val="dk1"/>
                </a:solidFill>
              </a:rPr>
              <a:t>The </a:t>
            </a:r>
            <a:r>
              <a:rPr lang="en-GB" sz="1700" b="1">
                <a:solidFill>
                  <a:schemeClr val="dk1"/>
                </a:solidFill>
              </a:rPr>
              <a:t>topmost node</a:t>
            </a:r>
            <a:r>
              <a:rPr lang="en-GB" sz="1700">
                <a:solidFill>
                  <a:schemeClr val="dk1"/>
                </a:solidFill>
              </a:rPr>
              <a:t> is called the </a:t>
            </a:r>
            <a:r>
              <a:rPr lang="en-GB" sz="1700" b="1">
                <a:solidFill>
                  <a:schemeClr val="dk1"/>
                </a:solidFill>
              </a:rPr>
              <a:t>root</a:t>
            </a:r>
            <a:r>
              <a:rPr lang="en-GB" sz="1700">
                <a:solidFill>
                  <a:schemeClr val="dk1"/>
                </a:solidFill>
              </a:rPr>
              <a:t>.</a:t>
            </a:r>
            <a:endParaRPr sz="1700">
              <a:solidFill>
                <a:schemeClr val="dk1"/>
              </a:solidFill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-GB" sz="1700">
                <a:solidFill>
                  <a:schemeClr val="dk1"/>
                </a:solidFill>
              </a:rPr>
              <a:t>The last-level nodes with no children are called </a:t>
            </a:r>
            <a:r>
              <a:rPr lang="en-GB" sz="1700" b="1">
                <a:solidFill>
                  <a:schemeClr val="dk1"/>
                </a:solidFill>
              </a:rPr>
              <a:t>leaf nodes</a:t>
            </a:r>
            <a:r>
              <a:rPr lang="en-GB" sz="1700">
                <a:solidFill>
                  <a:schemeClr val="dk1"/>
                </a:solidFill>
              </a:rPr>
              <a:t>.</a:t>
            </a:r>
            <a:endParaRPr sz="17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2400"/>
          </a:p>
        </p:txBody>
      </p:sp>
      <p:pic>
        <p:nvPicPr>
          <p:cNvPr id="69" name="Google Shape;6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46147" y="1017731"/>
            <a:ext cx="5392034" cy="292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Google Shape;21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7550" y="1017725"/>
            <a:ext cx="5318749" cy="2659375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3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is Method Overriding?</a:t>
            </a:r>
            <a:endParaRPr/>
          </a:p>
        </p:txBody>
      </p:sp>
      <p:sp>
        <p:nvSpPr>
          <p:cNvPr id="219" name="Google Shape;219;p3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340100" cy="369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 b="1" dirty="0">
                <a:solidFill>
                  <a:schemeClr val="dk1"/>
                </a:solidFill>
              </a:rPr>
              <a:t>Method Overriding</a:t>
            </a:r>
            <a:r>
              <a:rPr lang="en-GB" sz="1500" dirty="0">
                <a:solidFill>
                  <a:schemeClr val="dk1"/>
                </a:solidFill>
              </a:rPr>
              <a:t> allows a </a:t>
            </a:r>
            <a:r>
              <a:rPr lang="en-GB" sz="1500" b="1" dirty="0">
                <a:solidFill>
                  <a:schemeClr val="dk1"/>
                </a:solidFill>
              </a:rPr>
              <a:t>child class to provide a specific implementation</a:t>
            </a:r>
            <a:r>
              <a:rPr lang="en-GB" sz="1500" dirty="0">
                <a:solidFill>
                  <a:schemeClr val="dk1"/>
                </a:solidFill>
              </a:rPr>
              <a:t> of a method that is already defined in its </a:t>
            </a:r>
            <a:r>
              <a:rPr lang="en-GB" sz="1500" b="1" dirty="0">
                <a:solidFill>
                  <a:schemeClr val="dk1"/>
                </a:solidFill>
              </a:rPr>
              <a:t>parent class</a:t>
            </a:r>
            <a:r>
              <a:rPr lang="en-GB" sz="1500" dirty="0">
                <a:solidFill>
                  <a:schemeClr val="dk1"/>
                </a:solidFill>
              </a:rPr>
              <a:t>.</a:t>
            </a:r>
            <a:endParaRPr sz="15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 dirty="0">
                <a:solidFill>
                  <a:schemeClr val="dk1"/>
                </a:solidFill>
              </a:rPr>
              <a:t>The method in the child class </a:t>
            </a:r>
            <a:r>
              <a:rPr lang="en-GB" sz="1500" b="1" dirty="0">
                <a:solidFill>
                  <a:schemeClr val="dk1"/>
                </a:solidFill>
              </a:rPr>
              <a:t>must have the same name, return type, and parameters</a:t>
            </a:r>
            <a:r>
              <a:rPr lang="en-GB" sz="1500" dirty="0">
                <a:solidFill>
                  <a:schemeClr val="dk1"/>
                </a:solidFill>
              </a:rPr>
              <a:t> as in the parent class.</a:t>
            </a:r>
            <a:endParaRPr sz="15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 dirty="0">
                <a:solidFill>
                  <a:schemeClr val="dk1"/>
                </a:solidFill>
              </a:rPr>
              <a:t>Overriding is used for </a:t>
            </a:r>
            <a:r>
              <a:rPr lang="en-GB" sz="1500" b="1" dirty="0">
                <a:solidFill>
                  <a:schemeClr val="dk1"/>
                </a:solidFill>
              </a:rPr>
              <a:t>runtime polymorphism</a:t>
            </a:r>
            <a:r>
              <a:rPr lang="en-GB" sz="1500" dirty="0">
                <a:solidFill>
                  <a:schemeClr val="dk1"/>
                </a:solidFill>
              </a:rPr>
              <a:t> and enables </a:t>
            </a:r>
            <a:r>
              <a:rPr lang="en-GB" sz="1500" b="1" dirty="0">
                <a:solidFill>
                  <a:schemeClr val="dk1"/>
                </a:solidFill>
              </a:rPr>
              <a:t>dynamic method dispatch</a:t>
            </a:r>
            <a:r>
              <a:rPr lang="en-GB" sz="1500" dirty="0">
                <a:solidFill>
                  <a:schemeClr val="dk1"/>
                </a:solidFill>
              </a:rPr>
              <a:t>.</a:t>
            </a:r>
            <a:endParaRPr sz="15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22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9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Google Shape;22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775" y="0"/>
            <a:ext cx="8508726" cy="530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40"/>
          <p:cNvSpPr txBox="1">
            <a:spLocks noGrp="1"/>
          </p:cNvSpPr>
          <p:nvPr>
            <p:ph type="title"/>
          </p:nvPr>
        </p:nvSpPr>
        <p:spPr>
          <a:xfrm>
            <a:off x="311700" y="1349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Syntax of Method Overriding</a:t>
            </a:r>
            <a:endParaRPr/>
          </a:p>
        </p:txBody>
      </p:sp>
      <p:sp>
        <p:nvSpPr>
          <p:cNvPr id="230" name="Google Shape;230;p40"/>
          <p:cNvSpPr txBox="1"/>
          <p:nvPr/>
        </p:nvSpPr>
        <p:spPr>
          <a:xfrm>
            <a:off x="-29850" y="648900"/>
            <a:ext cx="9203700" cy="4494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-GB" dirty="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GB" dirty="0">
                <a:solidFill>
                  <a:srgbClr val="0000F0"/>
                </a:solidFill>
                <a:latin typeface="Roboto Mono"/>
                <a:ea typeface="Roboto Mono"/>
                <a:cs typeface="Roboto Mono"/>
                <a:sym typeface="Roboto Mono"/>
              </a:rPr>
              <a:t>Parent</a:t>
            </a:r>
            <a:r>
              <a:rPr lang="en-GB" dirty="0">
                <a:latin typeface="Roboto Mono"/>
                <a:ea typeface="Roboto Mono"/>
                <a:cs typeface="Roboto Mono"/>
                <a:sym typeface="Roboto Mono"/>
              </a:rPr>
              <a:t> {</a:t>
            </a:r>
            <a:endParaRPr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-GB" dirty="0">
                <a:solidFill>
                  <a:srgbClr val="008050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en-GB" dirty="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GB" dirty="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show</a:t>
            </a:r>
            <a:r>
              <a:rPr lang="en-GB" dirty="0">
                <a:latin typeface="Roboto Mono"/>
                <a:ea typeface="Roboto Mono"/>
                <a:cs typeface="Roboto Mono"/>
                <a:sym typeface="Roboto Mono"/>
              </a:rPr>
              <a:t>() {</a:t>
            </a:r>
            <a:endParaRPr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en-GB" dirty="0" err="1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System</a:t>
            </a:r>
            <a:r>
              <a:rPr lang="en-GB" dirty="0" err="1"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-GB" dirty="0" err="1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out</a:t>
            </a:r>
            <a:r>
              <a:rPr lang="en-GB" dirty="0" err="1"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-GB" dirty="0" err="1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println</a:t>
            </a:r>
            <a:r>
              <a:rPr lang="en-GB" dirty="0"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-GB" dirty="0">
                <a:solidFill>
                  <a:srgbClr val="A01010"/>
                </a:solidFill>
                <a:latin typeface="Roboto Mono"/>
                <a:ea typeface="Roboto Mono"/>
                <a:cs typeface="Roboto Mono"/>
                <a:sym typeface="Roboto Mono"/>
              </a:rPr>
              <a:t>"This is the Parent class"</a:t>
            </a:r>
            <a:r>
              <a:rPr lang="en-GB" dirty="0">
                <a:latin typeface="Roboto Mono"/>
                <a:ea typeface="Roboto Mono"/>
                <a:cs typeface="Roboto Mono"/>
                <a:sym typeface="Roboto Mono"/>
              </a:rPr>
              <a:t>);</a:t>
            </a:r>
            <a:endParaRPr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endParaRPr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-GB" dirty="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GB" dirty="0">
                <a:solidFill>
                  <a:srgbClr val="0000F0"/>
                </a:solidFill>
                <a:latin typeface="Roboto Mono"/>
                <a:ea typeface="Roboto Mono"/>
                <a:cs typeface="Roboto Mono"/>
                <a:sym typeface="Roboto Mono"/>
              </a:rPr>
              <a:t>Child</a:t>
            </a:r>
            <a:r>
              <a:rPr lang="en-GB" dirty="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GB" b="1" dirty="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extends</a:t>
            </a:r>
            <a:r>
              <a:rPr lang="en-GB" dirty="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GB" dirty="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Parent</a:t>
            </a:r>
            <a:r>
              <a:rPr lang="en-GB" dirty="0">
                <a:latin typeface="Roboto Mono"/>
                <a:ea typeface="Roboto Mono"/>
                <a:cs typeface="Roboto Mono"/>
                <a:sym typeface="Roboto Mono"/>
              </a:rPr>
              <a:t> {</a:t>
            </a:r>
            <a:endParaRPr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-GB" dirty="0">
                <a:solidFill>
                  <a:srgbClr val="505050"/>
                </a:solidFill>
                <a:latin typeface="Roboto Mono"/>
                <a:ea typeface="Roboto Mono"/>
                <a:cs typeface="Roboto Mono"/>
                <a:sym typeface="Roboto Mono"/>
              </a:rPr>
              <a:t>@Override</a:t>
            </a:r>
            <a:endParaRPr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-GB" dirty="0">
                <a:solidFill>
                  <a:srgbClr val="008050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en-GB" dirty="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GB" dirty="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show</a:t>
            </a:r>
            <a:r>
              <a:rPr lang="en-GB" dirty="0">
                <a:latin typeface="Roboto Mono"/>
                <a:ea typeface="Roboto Mono"/>
                <a:cs typeface="Roboto Mono"/>
                <a:sym typeface="Roboto Mono"/>
              </a:rPr>
              <a:t>() { </a:t>
            </a:r>
            <a:r>
              <a:rPr lang="en-GB" i="1" dirty="0">
                <a:solidFill>
                  <a:srgbClr val="A05000"/>
                </a:solidFill>
                <a:latin typeface="Roboto Mono"/>
                <a:ea typeface="Roboto Mono"/>
                <a:cs typeface="Roboto Mono"/>
                <a:sym typeface="Roboto Mono"/>
              </a:rPr>
              <a:t>// Overriding the method</a:t>
            </a:r>
            <a:endParaRPr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en-GB" dirty="0" err="1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System</a:t>
            </a:r>
            <a:r>
              <a:rPr lang="en-GB" dirty="0" err="1"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-GB" dirty="0" err="1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out</a:t>
            </a:r>
            <a:r>
              <a:rPr lang="en-GB" dirty="0" err="1"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-GB" dirty="0" err="1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println</a:t>
            </a:r>
            <a:r>
              <a:rPr lang="en-GB" dirty="0"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-GB" dirty="0">
                <a:solidFill>
                  <a:srgbClr val="A01010"/>
                </a:solidFill>
                <a:latin typeface="Roboto Mono"/>
                <a:ea typeface="Roboto Mono"/>
                <a:cs typeface="Roboto Mono"/>
                <a:sym typeface="Roboto Mono"/>
              </a:rPr>
              <a:t>"This is the Child class"</a:t>
            </a:r>
            <a:r>
              <a:rPr lang="en-GB" dirty="0">
                <a:latin typeface="Roboto Mono"/>
                <a:ea typeface="Roboto Mono"/>
                <a:cs typeface="Roboto Mono"/>
                <a:sym typeface="Roboto Mono"/>
              </a:rPr>
              <a:t>);</a:t>
            </a:r>
            <a:endParaRPr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endParaRPr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public</a:t>
            </a:r>
            <a:r>
              <a:rPr lang="en-GB" dirty="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GB" b="1" dirty="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-GB" dirty="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GB" dirty="0">
                <a:solidFill>
                  <a:srgbClr val="0000F0"/>
                </a:solidFill>
                <a:latin typeface="Roboto Mono"/>
                <a:ea typeface="Roboto Mono"/>
                <a:cs typeface="Roboto Mono"/>
                <a:sym typeface="Roboto Mono"/>
              </a:rPr>
              <a:t>Main</a:t>
            </a:r>
            <a:r>
              <a:rPr lang="en-GB" dirty="0">
                <a:latin typeface="Roboto Mono"/>
                <a:ea typeface="Roboto Mono"/>
                <a:cs typeface="Roboto Mono"/>
                <a:sym typeface="Roboto Mono"/>
              </a:rPr>
              <a:t> {</a:t>
            </a:r>
            <a:endParaRPr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-GB" b="1" dirty="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public</a:t>
            </a:r>
            <a:r>
              <a:rPr lang="en-GB" dirty="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GB" b="1" dirty="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static</a:t>
            </a:r>
            <a:r>
              <a:rPr lang="en-GB" dirty="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GB" dirty="0">
                <a:solidFill>
                  <a:srgbClr val="008050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en-GB" dirty="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GB" dirty="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main</a:t>
            </a:r>
            <a:r>
              <a:rPr lang="en-GB" dirty="0"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-GB" dirty="0">
                <a:solidFill>
                  <a:srgbClr val="008050"/>
                </a:solidFill>
                <a:latin typeface="Roboto Mono"/>
                <a:ea typeface="Roboto Mono"/>
                <a:cs typeface="Roboto Mono"/>
                <a:sym typeface="Roboto Mono"/>
              </a:rPr>
              <a:t>String</a:t>
            </a:r>
            <a:r>
              <a:rPr lang="en-GB" dirty="0">
                <a:latin typeface="Roboto Mono"/>
                <a:ea typeface="Roboto Mono"/>
                <a:cs typeface="Roboto Mono"/>
                <a:sym typeface="Roboto Mono"/>
              </a:rPr>
              <a:t>[] </a:t>
            </a:r>
            <a:r>
              <a:rPr lang="en-GB" dirty="0" err="1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args</a:t>
            </a:r>
            <a:r>
              <a:rPr lang="en-GB" dirty="0">
                <a:latin typeface="Roboto Mono"/>
                <a:ea typeface="Roboto Mono"/>
                <a:cs typeface="Roboto Mono"/>
                <a:sym typeface="Roboto Mono"/>
              </a:rPr>
              <a:t>) {</a:t>
            </a:r>
            <a:endParaRPr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en-GB" dirty="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Parent</a:t>
            </a:r>
            <a:r>
              <a:rPr lang="en-GB" dirty="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GB" dirty="0" err="1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obj</a:t>
            </a:r>
            <a:r>
              <a:rPr lang="en-GB" dirty="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GB" b="1" dirty="0">
                <a:solidFill>
                  <a:srgbClr val="EE11FF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-GB" dirty="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GB" b="1" dirty="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new</a:t>
            </a:r>
            <a:r>
              <a:rPr lang="en-GB" dirty="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GB" dirty="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Child</a:t>
            </a:r>
            <a:r>
              <a:rPr lang="en-GB" dirty="0">
                <a:latin typeface="Roboto Mono"/>
                <a:ea typeface="Roboto Mono"/>
                <a:cs typeface="Roboto Mono"/>
                <a:sym typeface="Roboto Mono"/>
              </a:rPr>
              <a:t>(); </a:t>
            </a:r>
            <a:r>
              <a:rPr lang="en-GB" i="1" dirty="0">
                <a:solidFill>
                  <a:srgbClr val="A05000"/>
                </a:solidFill>
                <a:latin typeface="Roboto Mono"/>
                <a:ea typeface="Roboto Mono"/>
                <a:cs typeface="Roboto Mono"/>
                <a:sym typeface="Roboto Mono"/>
              </a:rPr>
              <a:t>// Upcasting</a:t>
            </a:r>
            <a:endParaRPr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en-GB" dirty="0" err="1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obj</a:t>
            </a:r>
            <a:r>
              <a:rPr lang="en-GB" dirty="0" err="1"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-GB" dirty="0" err="1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show</a:t>
            </a:r>
            <a:r>
              <a:rPr lang="en-GB" dirty="0">
                <a:latin typeface="Roboto Mono"/>
                <a:ea typeface="Roboto Mono"/>
                <a:cs typeface="Roboto Mono"/>
                <a:sym typeface="Roboto Mono"/>
              </a:rPr>
              <a:t>(); </a:t>
            </a:r>
            <a:r>
              <a:rPr lang="en-GB" i="1" dirty="0">
                <a:solidFill>
                  <a:srgbClr val="A05000"/>
                </a:solidFill>
                <a:latin typeface="Roboto Mono"/>
                <a:ea typeface="Roboto Mono"/>
                <a:cs typeface="Roboto Mono"/>
                <a:sym typeface="Roboto Mono"/>
              </a:rPr>
              <a:t>// Calls overridden method in Child class</a:t>
            </a:r>
            <a:endParaRPr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endParaRPr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4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Rules for Method Overriding</a:t>
            </a:r>
            <a:endParaRPr/>
          </a:p>
        </p:txBody>
      </p:sp>
      <p:sp>
        <p:nvSpPr>
          <p:cNvPr id="236" name="Google Shape;236;p41"/>
          <p:cNvSpPr txBox="1">
            <a:spLocks noGrp="1"/>
          </p:cNvSpPr>
          <p:nvPr>
            <p:ph type="body" idx="1"/>
          </p:nvPr>
        </p:nvSpPr>
        <p:spPr>
          <a:xfrm>
            <a:off x="311700" y="1152474"/>
            <a:ext cx="8520600" cy="371343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>
                <a:solidFill>
                  <a:schemeClr val="dk1"/>
                </a:solidFill>
              </a:rPr>
              <a:t>Method signature (name, parameters) must be the same.</a:t>
            </a:r>
            <a:br>
              <a:rPr lang="en-GB" dirty="0">
                <a:solidFill>
                  <a:schemeClr val="dk1"/>
                </a:solidFill>
              </a:rPr>
            </a:br>
            <a:r>
              <a:rPr lang="en-GB" b="1" dirty="0">
                <a:solidFill>
                  <a:schemeClr val="dk1"/>
                </a:solidFill>
              </a:rPr>
              <a:t>The overridden method cannot be more restrictive</a:t>
            </a:r>
            <a:r>
              <a:rPr lang="en-GB" dirty="0">
                <a:solidFill>
                  <a:schemeClr val="dk1"/>
                </a:solidFill>
              </a:rPr>
              <a:t> in access modifier:</a:t>
            </a:r>
            <a:endParaRPr dirty="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 dirty="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public</a:t>
            </a:r>
            <a:r>
              <a:rPr lang="en-GB" dirty="0">
                <a:solidFill>
                  <a:schemeClr val="dk1"/>
                </a:solidFill>
              </a:rPr>
              <a:t> → Must stay </a:t>
            </a:r>
            <a:r>
              <a:rPr lang="en-GB" dirty="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public</a:t>
            </a:r>
            <a:endParaRPr dirty="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 dirty="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protected</a:t>
            </a:r>
            <a:r>
              <a:rPr lang="en-GB" dirty="0">
                <a:solidFill>
                  <a:schemeClr val="dk1"/>
                </a:solidFill>
              </a:rPr>
              <a:t> → Can be </a:t>
            </a:r>
            <a:r>
              <a:rPr lang="en-GB" dirty="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protected</a:t>
            </a:r>
            <a:r>
              <a:rPr lang="en-GB" dirty="0">
                <a:solidFill>
                  <a:schemeClr val="dk1"/>
                </a:solidFill>
              </a:rPr>
              <a:t> or </a:t>
            </a:r>
            <a:r>
              <a:rPr lang="en-GB" dirty="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public</a:t>
            </a:r>
            <a:r>
              <a:rPr lang="en-GB" dirty="0">
                <a:solidFill>
                  <a:schemeClr val="dk1"/>
                </a:solidFill>
              </a:rPr>
              <a:t>, but not </a:t>
            </a:r>
            <a:r>
              <a:rPr lang="en-GB" dirty="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private</a:t>
            </a:r>
            <a:endParaRPr dirty="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 dirty="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private</a:t>
            </a:r>
            <a:r>
              <a:rPr lang="en-GB" dirty="0">
                <a:solidFill>
                  <a:schemeClr val="dk1"/>
                </a:solidFill>
              </a:rPr>
              <a:t> methods </a:t>
            </a:r>
            <a:r>
              <a:rPr lang="en-GB" b="1" dirty="0">
                <a:solidFill>
                  <a:schemeClr val="dk1"/>
                </a:solidFill>
              </a:rPr>
              <a:t>cannot</a:t>
            </a:r>
            <a:r>
              <a:rPr lang="en-GB" dirty="0">
                <a:solidFill>
                  <a:schemeClr val="dk1"/>
                </a:solidFill>
              </a:rPr>
              <a:t> be overridden.</a:t>
            </a:r>
          </a:p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br>
              <a:rPr lang="en-GB" dirty="0">
                <a:solidFill>
                  <a:schemeClr val="dk1"/>
                </a:solidFill>
              </a:rPr>
            </a:br>
            <a:r>
              <a:rPr lang="en-GB" dirty="0">
                <a:solidFill>
                  <a:schemeClr val="dk1"/>
                </a:solidFill>
              </a:rPr>
              <a:t> </a:t>
            </a:r>
            <a:r>
              <a:rPr lang="en-GB" b="1" dirty="0">
                <a:solidFill>
                  <a:schemeClr val="dk1"/>
                </a:solidFill>
              </a:rPr>
              <a:t>Final methods cannot be overridden</a:t>
            </a:r>
            <a:r>
              <a:rPr lang="en-GB" dirty="0">
                <a:solidFill>
                  <a:schemeClr val="dk1"/>
                </a:solidFill>
              </a:rPr>
              <a:t> (methods marked as </a:t>
            </a:r>
            <a:r>
              <a:rPr lang="en-GB" dirty="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final</a:t>
            </a:r>
            <a:r>
              <a:rPr lang="en-GB" dirty="0">
                <a:solidFill>
                  <a:schemeClr val="dk1"/>
                </a:solidFill>
              </a:rPr>
              <a:t>).</a:t>
            </a:r>
          </a:p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br>
              <a:rPr lang="en-GB" dirty="0">
                <a:solidFill>
                  <a:schemeClr val="dk1"/>
                </a:solidFill>
              </a:rPr>
            </a:br>
            <a:r>
              <a:rPr lang="en-GB" dirty="0">
                <a:solidFill>
                  <a:schemeClr val="dk1"/>
                </a:solidFill>
              </a:rPr>
              <a:t> </a:t>
            </a:r>
            <a:r>
              <a:rPr lang="en-GB" b="1" dirty="0">
                <a:solidFill>
                  <a:schemeClr val="dk1"/>
                </a:solidFill>
              </a:rPr>
              <a:t>Static methods cannot be overridden</a:t>
            </a:r>
            <a:r>
              <a:rPr lang="en-GB" dirty="0">
                <a:solidFill>
                  <a:schemeClr val="dk1"/>
                </a:solidFill>
              </a:rPr>
              <a:t>, but can be re-declared in the child class.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25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6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Access Modifiers</a:t>
            </a:r>
            <a:endParaRPr/>
          </a:p>
        </p:txBody>
      </p:sp>
      <p:sp>
        <p:nvSpPr>
          <p:cNvPr id="242" name="Google Shape;242;p42"/>
          <p:cNvSpPr txBox="1"/>
          <p:nvPr/>
        </p:nvSpPr>
        <p:spPr>
          <a:xfrm>
            <a:off x="-29850" y="1273675"/>
            <a:ext cx="10274700" cy="3632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-GB" dirty="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GB" dirty="0">
                <a:solidFill>
                  <a:srgbClr val="0000F0"/>
                </a:solidFill>
                <a:latin typeface="Roboto Mono"/>
                <a:ea typeface="Roboto Mono"/>
                <a:cs typeface="Roboto Mono"/>
                <a:sym typeface="Roboto Mono"/>
              </a:rPr>
              <a:t>Parent</a:t>
            </a:r>
            <a:r>
              <a:rPr lang="en-GB" dirty="0">
                <a:latin typeface="Roboto Mono"/>
                <a:ea typeface="Roboto Mono"/>
                <a:cs typeface="Roboto Mono"/>
                <a:sym typeface="Roboto Mono"/>
              </a:rPr>
              <a:t> {</a:t>
            </a:r>
            <a:endParaRPr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-GB" b="1" dirty="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private</a:t>
            </a:r>
            <a:r>
              <a:rPr lang="en-GB" dirty="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GB" dirty="0">
                <a:solidFill>
                  <a:srgbClr val="008050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GB" dirty="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GB" dirty="0" err="1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privateVar</a:t>
            </a:r>
            <a:r>
              <a:rPr lang="en-GB" dirty="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GB" b="1" dirty="0">
                <a:solidFill>
                  <a:srgbClr val="EE11FF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-GB" dirty="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GB" dirty="0">
                <a:solidFill>
                  <a:srgbClr val="106040"/>
                </a:solidFill>
                <a:latin typeface="Roboto Mono"/>
                <a:ea typeface="Roboto Mono"/>
                <a:cs typeface="Roboto Mono"/>
                <a:sym typeface="Roboto Mono"/>
              </a:rPr>
              <a:t>10</a:t>
            </a:r>
            <a:r>
              <a:rPr lang="en-GB" dirty="0">
                <a:latin typeface="Roboto Mono"/>
                <a:ea typeface="Roboto Mono"/>
                <a:cs typeface="Roboto Mono"/>
                <a:sym typeface="Roboto Mono"/>
              </a:rPr>
              <a:t>;   </a:t>
            </a:r>
            <a:r>
              <a:rPr lang="en-GB" i="1" dirty="0">
                <a:solidFill>
                  <a:srgbClr val="A05000"/>
                </a:solidFill>
                <a:latin typeface="Roboto Mono"/>
                <a:ea typeface="Roboto Mono"/>
                <a:cs typeface="Roboto Mono"/>
                <a:sym typeface="Roboto Mono"/>
              </a:rPr>
              <a:t>// ❌ Not inherited</a:t>
            </a:r>
            <a:endParaRPr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-GB" dirty="0">
                <a:solidFill>
                  <a:srgbClr val="008050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GB" dirty="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GB" dirty="0" err="1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defaultVar</a:t>
            </a:r>
            <a:r>
              <a:rPr lang="en-GB" dirty="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GB" b="1" dirty="0">
                <a:solidFill>
                  <a:srgbClr val="EE11FF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-GB" dirty="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GB" dirty="0">
                <a:solidFill>
                  <a:srgbClr val="106040"/>
                </a:solidFill>
                <a:latin typeface="Roboto Mono"/>
                <a:ea typeface="Roboto Mono"/>
                <a:cs typeface="Roboto Mono"/>
                <a:sym typeface="Roboto Mono"/>
              </a:rPr>
              <a:t>20</a:t>
            </a:r>
            <a:r>
              <a:rPr lang="en-GB" dirty="0">
                <a:latin typeface="Roboto Mono"/>
                <a:ea typeface="Roboto Mono"/>
                <a:cs typeface="Roboto Mono"/>
                <a:sym typeface="Roboto Mono"/>
              </a:rPr>
              <a:t>;           </a:t>
            </a:r>
            <a:r>
              <a:rPr lang="en-GB" i="1" dirty="0">
                <a:solidFill>
                  <a:srgbClr val="A05000"/>
                </a:solidFill>
                <a:latin typeface="Roboto Mono"/>
                <a:ea typeface="Roboto Mono"/>
                <a:cs typeface="Roboto Mono"/>
                <a:sym typeface="Roboto Mono"/>
              </a:rPr>
              <a:t>// ✅ Inherited (same package only)</a:t>
            </a:r>
            <a:endParaRPr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-GB" b="1" dirty="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protected</a:t>
            </a:r>
            <a:r>
              <a:rPr lang="en-GB" dirty="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GB" dirty="0">
                <a:solidFill>
                  <a:srgbClr val="008050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GB" dirty="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GB" dirty="0" err="1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protectedVar</a:t>
            </a:r>
            <a:r>
              <a:rPr lang="en-GB" dirty="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GB" b="1" dirty="0">
                <a:solidFill>
                  <a:srgbClr val="EE11FF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-GB" dirty="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GB" dirty="0">
                <a:solidFill>
                  <a:srgbClr val="106040"/>
                </a:solidFill>
                <a:latin typeface="Roboto Mono"/>
                <a:ea typeface="Roboto Mono"/>
                <a:cs typeface="Roboto Mono"/>
                <a:sym typeface="Roboto Mono"/>
              </a:rPr>
              <a:t>30</a:t>
            </a:r>
            <a:r>
              <a:rPr lang="en-GB" dirty="0">
                <a:latin typeface="Roboto Mono"/>
                <a:ea typeface="Roboto Mono"/>
                <a:cs typeface="Roboto Mono"/>
                <a:sym typeface="Roboto Mono"/>
              </a:rPr>
              <a:t>; </a:t>
            </a:r>
            <a:r>
              <a:rPr lang="en-GB" i="1" dirty="0">
                <a:solidFill>
                  <a:srgbClr val="A05000"/>
                </a:solidFill>
                <a:latin typeface="Roboto Mono"/>
                <a:ea typeface="Roboto Mono"/>
                <a:cs typeface="Roboto Mono"/>
                <a:sym typeface="Roboto Mono"/>
              </a:rPr>
              <a:t>// ✅ Inherited (even in subclass outside package)</a:t>
            </a:r>
            <a:endParaRPr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-GB" b="1" dirty="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public</a:t>
            </a:r>
            <a:r>
              <a:rPr lang="en-GB" dirty="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GB" dirty="0">
                <a:solidFill>
                  <a:srgbClr val="008050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GB" dirty="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GB" dirty="0" err="1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publicVar</a:t>
            </a:r>
            <a:r>
              <a:rPr lang="en-GB" dirty="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GB" b="1" dirty="0">
                <a:solidFill>
                  <a:srgbClr val="EE11FF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-GB" dirty="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GB" dirty="0">
                <a:solidFill>
                  <a:srgbClr val="106040"/>
                </a:solidFill>
                <a:latin typeface="Roboto Mono"/>
                <a:ea typeface="Roboto Mono"/>
                <a:cs typeface="Roboto Mono"/>
                <a:sym typeface="Roboto Mono"/>
              </a:rPr>
              <a:t>40</a:t>
            </a:r>
            <a:r>
              <a:rPr lang="en-GB" dirty="0">
                <a:latin typeface="Roboto Mono"/>
                <a:ea typeface="Roboto Mono"/>
                <a:cs typeface="Roboto Mono"/>
                <a:sym typeface="Roboto Mono"/>
              </a:rPr>
              <a:t>;      </a:t>
            </a:r>
            <a:r>
              <a:rPr lang="en-GB" i="1" dirty="0">
                <a:solidFill>
                  <a:srgbClr val="A05000"/>
                </a:solidFill>
                <a:latin typeface="Roboto Mono"/>
                <a:ea typeface="Roboto Mono"/>
                <a:cs typeface="Roboto Mono"/>
                <a:sym typeface="Roboto Mono"/>
              </a:rPr>
              <a:t>// ✅ Always inherited</a:t>
            </a:r>
            <a:endParaRPr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-GB" dirty="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GB" dirty="0">
                <a:solidFill>
                  <a:srgbClr val="0000F0"/>
                </a:solidFill>
                <a:latin typeface="Roboto Mono"/>
                <a:ea typeface="Roboto Mono"/>
                <a:cs typeface="Roboto Mono"/>
                <a:sym typeface="Roboto Mono"/>
              </a:rPr>
              <a:t>Child</a:t>
            </a:r>
            <a:r>
              <a:rPr lang="en-GB" dirty="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GB" b="1" dirty="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extends</a:t>
            </a:r>
            <a:r>
              <a:rPr lang="en-GB" dirty="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GB" dirty="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Parent</a:t>
            </a:r>
            <a:r>
              <a:rPr lang="en-GB" dirty="0">
                <a:latin typeface="Roboto Mono"/>
                <a:ea typeface="Roboto Mono"/>
                <a:cs typeface="Roboto Mono"/>
                <a:sym typeface="Roboto Mono"/>
              </a:rPr>
              <a:t> {</a:t>
            </a:r>
            <a:endParaRPr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-GB" dirty="0">
                <a:solidFill>
                  <a:srgbClr val="008050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en-GB" dirty="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GB" dirty="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display</a:t>
            </a:r>
            <a:r>
              <a:rPr lang="en-GB" dirty="0">
                <a:latin typeface="Roboto Mono"/>
                <a:ea typeface="Roboto Mono"/>
                <a:cs typeface="Roboto Mono"/>
                <a:sym typeface="Roboto Mono"/>
              </a:rPr>
              <a:t>() {</a:t>
            </a:r>
            <a:endParaRPr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en-GB" i="1" dirty="0">
                <a:solidFill>
                  <a:srgbClr val="A05000"/>
                </a:solidFill>
                <a:latin typeface="Roboto Mono"/>
                <a:ea typeface="Roboto Mono"/>
                <a:cs typeface="Roboto Mono"/>
                <a:sym typeface="Roboto Mono"/>
              </a:rPr>
              <a:t>// </a:t>
            </a:r>
            <a:r>
              <a:rPr lang="en-GB" i="1" dirty="0" err="1">
                <a:solidFill>
                  <a:srgbClr val="A05000"/>
                </a:solidFill>
                <a:latin typeface="Roboto Mono"/>
                <a:ea typeface="Roboto Mono"/>
                <a:cs typeface="Roboto Mono"/>
                <a:sym typeface="Roboto Mono"/>
              </a:rPr>
              <a:t>System.out.println</a:t>
            </a:r>
            <a:r>
              <a:rPr lang="en-GB" i="1" dirty="0">
                <a:solidFill>
                  <a:srgbClr val="A05000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-GB" i="1" dirty="0" err="1">
                <a:solidFill>
                  <a:srgbClr val="A05000"/>
                </a:solidFill>
                <a:latin typeface="Roboto Mono"/>
                <a:ea typeface="Roboto Mono"/>
                <a:cs typeface="Roboto Mono"/>
                <a:sym typeface="Roboto Mono"/>
              </a:rPr>
              <a:t>privateVar</a:t>
            </a:r>
            <a:r>
              <a:rPr lang="en-GB" i="1" dirty="0">
                <a:solidFill>
                  <a:srgbClr val="A05000"/>
                </a:solidFill>
                <a:latin typeface="Roboto Mono"/>
                <a:ea typeface="Roboto Mono"/>
                <a:cs typeface="Roboto Mono"/>
                <a:sym typeface="Roboto Mono"/>
              </a:rPr>
              <a:t>);  // ❌ Error: private not accessible</a:t>
            </a:r>
            <a:endParaRPr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en-GB" dirty="0" err="1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System</a:t>
            </a:r>
            <a:r>
              <a:rPr lang="en-GB" dirty="0" err="1"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-GB" dirty="0" err="1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out</a:t>
            </a:r>
            <a:r>
              <a:rPr lang="en-GB" dirty="0" err="1"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-GB" dirty="0" err="1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println</a:t>
            </a:r>
            <a:r>
              <a:rPr lang="en-GB" dirty="0"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-GB" dirty="0" err="1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defaultVar</a:t>
            </a:r>
            <a:r>
              <a:rPr lang="en-GB" dirty="0">
                <a:latin typeface="Roboto Mono"/>
                <a:ea typeface="Roboto Mono"/>
                <a:cs typeface="Roboto Mono"/>
                <a:sym typeface="Roboto Mono"/>
              </a:rPr>
              <a:t>);   </a:t>
            </a:r>
            <a:r>
              <a:rPr lang="en-GB" i="1" dirty="0">
                <a:solidFill>
                  <a:srgbClr val="A05000"/>
                </a:solidFill>
                <a:latin typeface="Roboto Mono"/>
                <a:ea typeface="Roboto Mono"/>
                <a:cs typeface="Roboto Mono"/>
                <a:sym typeface="Roboto Mono"/>
              </a:rPr>
              <a:t>// ✅ Accessible (same package)</a:t>
            </a:r>
            <a:endParaRPr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en-GB" dirty="0" err="1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System</a:t>
            </a:r>
            <a:r>
              <a:rPr lang="en-GB" dirty="0" err="1"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-GB" dirty="0" err="1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out</a:t>
            </a:r>
            <a:r>
              <a:rPr lang="en-GB" dirty="0" err="1"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-GB" dirty="0" err="1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println</a:t>
            </a:r>
            <a:r>
              <a:rPr lang="en-GB" dirty="0"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-GB" dirty="0" err="1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protectedVar</a:t>
            </a:r>
            <a:r>
              <a:rPr lang="en-GB" dirty="0">
                <a:latin typeface="Roboto Mono"/>
                <a:ea typeface="Roboto Mono"/>
                <a:cs typeface="Roboto Mono"/>
                <a:sym typeface="Roboto Mono"/>
              </a:rPr>
              <a:t>); </a:t>
            </a:r>
            <a:r>
              <a:rPr lang="en-GB" i="1" dirty="0">
                <a:solidFill>
                  <a:srgbClr val="A05000"/>
                </a:solidFill>
                <a:latin typeface="Roboto Mono"/>
                <a:ea typeface="Roboto Mono"/>
                <a:cs typeface="Roboto Mono"/>
                <a:sym typeface="Roboto Mono"/>
              </a:rPr>
              <a:t>// ✅ Accessible</a:t>
            </a:r>
            <a:endParaRPr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en-GB" dirty="0" err="1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System</a:t>
            </a:r>
            <a:r>
              <a:rPr lang="en-GB" dirty="0" err="1"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-GB" dirty="0" err="1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out</a:t>
            </a:r>
            <a:r>
              <a:rPr lang="en-GB" dirty="0" err="1"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-GB" dirty="0" err="1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println</a:t>
            </a:r>
            <a:r>
              <a:rPr lang="en-GB" dirty="0"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-GB" dirty="0" err="1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publicVar</a:t>
            </a:r>
            <a:r>
              <a:rPr lang="en-GB" dirty="0">
                <a:latin typeface="Roboto Mono"/>
                <a:ea typeface="Roboto Mono"/>
                <a:cs typeface="Roboto Mono"/>
                <a:sym typeface="Roboto Mono"/>
              </a:rPr>
              <a:t>);    </a:t>
            </a:r>
            <a:r>
              <a:rPr lang="en-GB" i="1" dirty="0">
                <a:solidFill>
                  <a:srgbClr val="A05000"/>
                </a:solidFill>
                <a:latin typeface="Roboto Mono"/>
                <a:ea typeface="Roboto Mono"/>
                <a:cs typeface="Roboto Mono"/>
                <a:sym typeface="Roboto Mono"/>
              </a:rPr>
              <a:t>// ✅ Accessible</a:t>
            </a:r>
            <a:endParaRPr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endParaRPr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4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Using super in Inheritance</a:t>
            </a:r>
            <a:endParaRPr/>
          </a:p>
        </p:txBody>
      </p:sp>
      <p:sp>
        <p:nvSpPr>
          <p:cNvPr id="248" name="Google Shape;248;p43"/>
          <p:cNvSpPr txBox="1">
            <a:spLocks noGrp="1"/>
          </p:cNvSpPr>
          <p:nvPr>
            <p:ph type="body" idx="1"/>
          </p:nvPr>
        </p:nvSpPr>
        <p:spPr>
          <a:xfrm>
            <a:off x="311700" y="1108932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chemeClr val="dk1"/>
                </a:solidFill>
              </a:rPr>
              <a:t>Calls the </a:t>
            </a:r>
            <a:r>
              <a:rPr lang="en-GB" sz="1600" b="1" dirty="0">
                <a:solidFill>
                  <a:schemeClr val="dk1"/>
                </a:solidFill>
              </a:rPr>
              <a:t>parent class method</a:t>
            </a:r>
            <a:r>
              <a:rPr lang="en-GB" sz="1600" dirty="0">
                <a:solidFill>
                  <a:schemeClr val="dk1"/>
                </a:solidFill>
              </a:rPr>
              <a:t> inside the child class.</a:t>
            </a:r>
            <a:endParaRPr sz="16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1600" dirty="0">
                <a:solidFill>
                  <a:schemeClr val="dk1"/>
                </a:solidFill>
              </a:rPr>
              <a:t>Helps in </a:t>
            </a:r>
            <a:r>
              <a:rPr lang="en-GB" sz="1600" b="1" dirty="0">
                <a:solidFill>
                  <a:schemeClr val="dk1"/>
                </a:solidFill>
              </a:rPr>
              <a:t>method overriding</a:t>
            </a:r>
            <a:r>
              <a:rPr lang="en-GB" sz="1600" dirty="0">
                <a:solidFill>
                  <a:schemeClr val="dk1"/>
                </a:solidFill>
              </a:rPr>
              <a:t> and constructor chaining</a:t>
            </a:r>
            <a:endParaRPr sz="2800" dirty="0"/>
          </a:p>
        </p:txBody>
      </p:sp>
      <p:sp>
        <p:nvSpPr>
          <p:cNvPr id="249" name="Google Shape;249;p43"/>
          <p:cNvSpPr txBox="1"/>
          <p:nvPr/>
        </p:nvSpPr>
        <p:spPr>
          <a:xfrm>
            <a:off x="31050" y="2157300"/>
            <a:ext cx="9081900" cy="2986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-GB" dirty="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GB" dirty="0">
                <a:solidFill>
                  <a:srgbClr val="0000F0"/>
                </a:solidFill>
                <a:latin typeface="Roboto Mono"/>
                <a:ea typeface="Roboto Mono"/>
                <a:cs typeface="Roboto Mono"/>
                <a:sym typeface="Roboto Mono"/>
              </a:rPr>
              <a:t>Parent</a:t>
            </a:r>
            <a:r>
              <a:rPr lang="en-GB" dirty="0">
                <a:latin typeface="Roboto Mono"/>
                <a:ea typeface="Roboto Mono"/>
                <a:cs typeface="Roboto Mono"/>
                <a:sym typeface="Roboto Mono"/>
              </a:rPr>
              <a:t> {</a:t>
            </a:r>
            <a:endParaRPr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-GB" dirty="0">
                <a:solidFill>
                  <a:srgbClr val="008050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en-GB" dirty="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GB" dirty="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display</a:t>
            </a:r>
            <a:r>
              <a:rPr lang="en-GB" dirty="0">
                <a:latin typeface="Roboto Mono"/>
                <a:ea typeface="Roboto Mono"/>
                <a:cs typeface="Roboto Mono"/>
                <a:sym typeface="Roboto Mono"/>
              </a:rPr>
              <a:t>() {</a:t>
            </a:r>
            <a:endParaRPr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en-GB" dirty="0" err="1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System</a:t>
            </a:r>
            <a:r>
              <a:rPr lang="en-GB" dirty="0" err="1"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-GB" dirty="0" err="1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out</a:t>
            </a:r>
            <a:r>
              <a:rPr lang="en-GB" dirty="0" err="1"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-GB" dirty="0" err="1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println</a:t>
            </a:r>
            <a:r>
              <a:rPr lang="en-GB" dirty="0"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-GB" dirty="0">
                <a:solidFill>
                  <a:srgbClr val="A01010"/>
                </a:solidFill>
                <a:latin typeface="Roboto Mono"/>
                <a:ea typeface="Roboto Mono"/>
                <a:cs typeface="Roboto Mono"/>
                <a:sym typeface="Roboto Mono"/>
              </a:rPr>
              <a:t>"This is the Parent method"</a:t>
            </a:r>
            <a:r>
              <a:rPr lang="en-GB" dirty="0">
                <a:latin typeface="Roboto Mono"/>
                <a:ea typeface="Roboto Mono"/>
                <a:cs typeface="Roboto Mono"/>
                <a:sym typeface="Roboto Mono"/>
              </a:rPr>
              <a:t>);</a:t>
            </a:r>
            <a:endParaRPr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endParaRPr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-GB" dirty="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GB" dirty="0">
                <a:solidFill>
                  <a:srgbClr val="0000F0"/>
                </a:solidFill>
                <a:latin typeface="Roboto Mono"/>
                <a:ea typeface="Roboto Mono"/>
                <a:cs typeface="Roboto Mono"/>
                <a:sym typeface="Roboto Mono"/>
              </a:rPr>
              <a:t>Child</a:t>
            </a:r>
            <a:r>
              <a:rPr lang="en-GB" dirty="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GB" b="1" dirty="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extends</a:t>
            </a:r>
            <a:r>
              <a:rPr lang="en-GB" dirty="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GB" dirty="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Parent</a:t>
            </a:r>
            <a:r>
              <a:rPr lang="en-GB" dirty="0">
                <a:latin typeface="Roboto Mono"/>
                <a:ea typeface="Roboto Mono"/>
                <a:cs typeface="Roboto Mono"/>
                <a:sym typeface="Roboto Mono"/>
              </a:rPr>
              <a:t> {</a:t>
            </a:r>
            <a:endParaRPr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-GB" dirty="0">
                <a:solidFill>
                  <a:srgbClr val="008050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en-GB" dirty="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GB" dirty="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display</a:t>
            </a:r>
            <a:r>
              <a:rPr lang="en-GB" dirty="0">
                <a:latin typeface="Roboto Mono"/>
                <a:ea typeface="Roboto Mono"/>
                <a:cs typeface="Roboto Mono"/>
                <a:sym typeface="Roboto Mono"/>
              </a:rPr>
              <a:t>() {</a:t>
            </a:r>
            <a:endParaRPr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en-GB" b="1" dirty="0" err="1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super</a:t>
            </a:r>
            <a:r>
              <a:rPr lang="en-GB" dirty="0" err="1"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-GB" dirty="0" err="1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display</a:t>
            </a:r>
            <a:r>
              <a:rPr lang="en-GB" dirty="0">
                <a:latin typeface="Roboto Mono"/>
                <a:ea typeface="Roboto Mono"/>
                <a:cs typeface="Roboto Mono"/>
                <a:sym typeface="Roboto Mono"/>
              </a:rPr>
              <a:t>(); </a:t>
            </a:r>
            <a:r>
              <a:rPr lang="en-GB" i="1" dirty="0">
                <a:solidFill>
                  <a:srgbClr val="A05000"/>
                </a:solidFill>
                <a:latin typeface="Roboto Mono"/>
                <a:ea typeface="Roboto Mono"/>
                <a:cs typeface="Roboto Mono"/>
                <a:sym typeface="Roboto Mono"/>
              </a:rPr>
              <a:t>// Calls the parent method</a:t>
            </a:r>
            <a:endParaRPr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en-GB" dirty="0" err="1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System</a:t>
            </a:r>
            <a:r>
              <a:rPr lang="en-GB" dirty="0" err="1"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-GB" dirty="0" err="1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out</a:t>
            </a:r>
            <a:r>
              <a:rPr lang="en-GB" dirty="0" err="1"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-GB" dirty="0" err="1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println</a:t>
            </a:r>
            <a:r>
              <a:rPr lang="en-GB" dirty="0"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-GB" dirty="0">
                <a:solidFill>
                  <a:srgbClr val="A01010"/>
                </a:solidFill>
                <a:latin typeface="Roboto Mono"/>
                <a:ea typeface="Roboto Mono"/>
                <a:cs typeface="Roboto Mono"/>
                <a:sym typeface="Roboto Mono"/>
              </a:rPr>
              <a:t>"This is the Child method"</a:t>
            </a:r>
            <a:r>
              <a:rPr lang="en-GB" dirty="0">
                <a:latin typeface="Roboto Mono"/>
                <a:ea typeface="Roboto Mono"/>
                <a:cs typeface="Roboto Mono"/>
                <a:sym typeface="Roboto Mono"/>
              </a:rPr>
              <a:t>);</a:t>
            </a:r>
            <a:endParaRPr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endParaRPr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endParaRPr dirty="0"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4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Best Practices for Inheritance &amp; Access Modifiers</a:t>
            </a:r>
            <a:endParaRPr/>
          </a:p>
        </p:txBody>
      </p:sp>
      <p:sp>
        <p:nvSpPr>
          <p:cNvPr id="255" name="Google Shape;255;p4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 dirty="0">
                <a:solidFill>
                  <a:schemeClr val="dk1"/>
                </a:solidFill>
              </a:rPr>
              <a:t>Use </a:t>
            </a:r>
            <a:r>
              <a:rPr lang="en-GB" sz="2300" dirty="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protected</a:t>
            </a:r>
            <a:r>
              <a:rPr lang="en-GB" sz="2300" dirty="0">
                <a:solidFill>
                  <a:schemeClr val="dk1"/>
                </a:solidFill>
              </a:rPr>
              <a:t> carefully – Only when subclasses need access.</a:t>
            </a:r>
            <a:endParaRPr sz="2300" dirty="0">
              <a:solidFill>
                <a:schemeClr val="dk1"/>
              </a:solidFill>
            </a:endParaRPr>
          </a:p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 dirty="0">
                <a:solidFill>
                  <a:schemeClr val="dk1"/>
                </a:solidFill>
              </a:rPr>
              <a:t>Keep fields </a:t>
            </a:r>
            <a:r>
              <a:rPr lang="en-GB" sz="2300" dirty="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private</a:t>
            </a:r>
            <a:r>
              <a:rPr lang="en-GB" sz="2300" dirty="0">
                <a:solidFill>
                  <a:schemeClr val="dk1"/>
                </a:solidFill>
              </a:rPr>
              <a:t> and provide getters/setters for encapsulation.</a:t>
            </a:r>
            <a:endParaRPr sz="2300" dirty="0">
              <a:solidFill>
                <a:schemeClr val="dk1"/>
              </a:solidFill>
            </a:endParaRPr>
          </a:p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 dirty="0">
                <a:solidFill>
                  <a:schemeClr val="dk1"/>
                </a:solidFill>
              </a:rPr>
              <a:t>Use </a:t>
            </a:r>
            <a:r>
              <a:rPr lang="en-GB" sz="2300" dirty="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super</a:t>
            </a:r>
            <a:r>
              <a:rPr lang="en-GB" sz="2300" dirty="0">
                <a:solidFill>
                  <a:schemeClr val="dk1"/>
                </a:solidFill>
              </a:rPr>
              <a:t> to call parent methods in overridden methods.</a:t>
            </a:r>
            <a:endParaRPr sz="2300" dirty="0">
              <a:solidFill>
                <a:schemeClr val="dk1"/>
              </a:solidFill>
            </a:endParaRPr>
          </a:p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●"/>
            </a:pPr>
            <a:r>
              <a:rPr lang="en-GB" sz="2300" dirty="0">
                <a:solidFill>
                  <a:schemeClr val="dk1"/>
                </a:solidFill>
              </a:rPr>
              <a:t>Avoid deep inheritance chains – They make debugging difficult.</a:t>
            </a:r>
            <a:endParaRPr sz="2300" dirty="0">
              <a:solidFill>
                <a:schemeClr val="dk1"/>
              </a:solidFill>
            </a:endParaRPr>
          </a:p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●"/>
            </a:pPr>
            <a:r>
              <a:rPr lang="en-GB" sz="2300" dirty="0">
                <a:solidFill>
                  <a:schemeClr val="dk1"/>
                </a:solidFill>
              </a:rPr>
              <a:t>Favor composition over inheritance when possible.</a:t>
            </a:r>
            <a:endParaRPr sz="3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5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>
            <a:spLocks noGrp="1"/>
          </p:cNvSpPr>
          <p:nvPr>
            <p:ph type="subTitle" idx="1"/>
          </p:nvPr>
        </p:nvSpPr>
        <p:spPr>
          <a:xfrm>
            <a:off x="135550" y="356300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lang="en-GB" sz="2100" b="1">
                <a:solidFill>
                  <a:schemeClr val="dk1"/>
                </a:solidFill>
              </a:rPr>
              <a:t>KD-tree (K-Dimensional Tree)</a:t>
            </a:r>
            <a:endParaRPr sz="3600"/>
          </a:p>
        </p:txBody>
      </p:sp>
      <p:pic>
        <p:nvPicPr>
          <p:cNvPr id="75" name="Google Shape;7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3400" y="996250"/>
            <a:ext cx="8096250" cy="365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7"/>
          <p:cNvPicPr preferRelativeResize="0"/>
          <p:nvPr/>
        </p:nvPicPr>
        <p:blipFill rotWithShape="1">
          <a:blip r:embed="rId3">
            <a:alphaModFix/>
          </a:blip>
          <a:srcRect r="50000"/>
          <a:stretch/>
        </p:blipFill>
        <p:spPr>
          <a:xfrm>
            <a:off x="5011119" y="966075"/>
            <a:ext cx="3776651" cy="365760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7"/>
          <p:cNvSpPr txBox="1"/>
          <p:nvPr/>
        </p:nvSpPr>
        <p:spPr>
          <a:xfrm>
            <a:off x="206000" y="1303475"/>
            <a:ext cx="4597200" cy="28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dk1"/>
                </a:solidFill>
              </a:rPr>
              <a:t>A KD Tree (k-dimensional tree) is a </a:t>
            </a:r>
            <a:r>
              <a:rPr lang="en-GB" sz="1700" b="1">
                <a:solidFill>
                  <a:schemeClr val="dk1"/>
                </a:solidFill>
              </a:rPr>
              <a:t>space-partitioning data structure</a:t>
            </a:r>
            <a:r>
              <a:rPr lang="en-GB" sz="1700">
                <a:solidFill>
                  <a:schemeClr val="dk1"/>
                </a:solidFill>
              </a:rPr>
              <a:t> used for </a:t>
            </a:r>
            <a:r>
              <a:rPr lang="en-GB" sz="1700" b="1">
                <a:solidFill>
                  <a:schemeClr val="dk1"/>
                </a:solidFill>
              </a:rPr>
              <a:t>efficient searching in multi-dimensional spaces</a:t>
            </a:r>
            <a:r>
              <a:rPr lang="en-GB" sz="1700">
                <a:solidFill>
                  <a:schemeClr val="dk1"/>
                </a:solidFill>
              </a:rPr>
              <a:t>.</a:t>
            </a:r>
            <a:endParaRPr sz="17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dk1"/>
              </a:solidFill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-GB" sz="1700">
                <a:solidFill>
                  <a:schemeClr val="dk1"/>
                </a:solidFill>
              </a:rPr>
              <a:t>It recursively </a:t>
            </a:r>
            <a:r>
              <a:rPr lang="en-GB" sz="1700" b="1">
                <a:solidFill>
                  <a:schemeClr val="dk1"/>
                </a:solidFill>
              </a:rPr>
              <a:t>divides the space</a:t>
            </a:r>
            <a:r>
              <a:rPr lang="en-GB" sz="1700">
                <a:solidFill>
                  <a:schemeClr val="dk1"/>
                </a:solidFill>
              </a:rPr>
              <a:t> into regions by selecting a </a:t>
            </a:r>
            <a:r>
              <a:rPr lang="en-GB" sz="1700" b="1">
                <a:solidFill>
                  <a:schemeClr val="dk1"/>
                </a:solidFill>
              </a:rPr>
              <a:t>pivot</a:t>
            </a:r>
            <a:r>
              <a:rPr lang="en-GB" sz="1700">
                <a:solidFill>
                  <a:schemeClr val="dk1"/>
                </a:solidFill>
              </a:rPr>
              <a:t> at each level</a:t>
            </a:r>
            <a:endParaRPr sz="17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dk1"/>
              </a:solidFill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-GB" sz="1700">
                <a:solidFill>
                  <a:schemeClr val="dk1"/>
                </a:solidFill>
              </a:rPr>
              <a:t>Mainly used for </a:t>
            </a:r>
            <a:r>
              <a:rPr lang="en-GB" sz="1700" b="1">
                <a:solidFill>
                  <a:schemeClr val="dk1"/>
                </a:solidFill>
              </a:rPr>
              <a:t>nearest neighbor search, range search, and clustering</a:t>
            </a:r>
            <a:endParaRPr sz="1700">
              <a:solidFill>
                <a:schemeClr val="dk1"/>
              </a:solidFill>
            </a:endParaRPr>
          </a:p>
        </p:txBody>
      </p:sp>
      <p:sp>
        <p:nvSpPr>
          <p:cNvPr id="82" name="Google Shape;82;p17"/>
          <p:cNvSpPr txBox="1">
            <a:spLocks noGrp="1"/>
          </p:cNvSpPr>
          <p:nvPr>
            <p:ph type="subTitle" idx="4294967295"/>
          </p:nvPr>
        </p:nvSpPr>
        <p:spPr>
          <a:xfrm>
            <a:off x="135550" y="203650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lang="en-GB" sz="2100" b="1">
                <a:solidFill>
                  <a:schemeClr val="dk1"/>
                </a:solidFill>
              </a:rPr>
              <a:t>KD-tree (K-Dimensional Tree)</a:t>
            </a:r>
            <a:endParaRPr sz="36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8"/>
          <p:cNvPicPr preferRelativeResize="0"/>
          <p:nvPr/>
        </p:nvPicPr>
        <p:blipFill rotWithShape="1">
          <a:blip r:embed="rId3">
            <a:alphaModFix/>
          </a:blip>
          <a:srcRect t="3155" b="23963"/>
          <a:stretch/>
        </p:blipFill>
        <p:spPr>
          <a:xfrm>
            <a:off x="0" y="-2"/>
            <a:ext cx="9144000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9"/>
          <p:cNvPicPr preferRelativeResize="0"/>
          <p:nvPr/>
        </p:nvPicPr>
        <p:blipFill rotWithShape="1">
          <a:blip r:embed="rId3">
            <a:alphaModFix/>
          </a:blip>
          <a:srcRect b="8592"/>
          <a:stretch/>
        </p:blipFill>
        <p:spPr>
          <a:xfrm>
            <a:off x="1461971" y="3397825"/>
            <a:ext cx="5448325" cy="1745675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Compilation Errors vs. Runtime Errors in Java</a:t>
            </a:r>
            <a:endParaRPr/>
          </a:p>
        </p:txBody>
      </p:sp>
      <p:sp>
        <p:nvSpPr>
          <p:cNvPr id="94" name="Google Shape;94;p19"/>
          <p:cNvSpPr txBox="1">
            <a:spLocks noGrp="1"/>
          </p:cNvSpPr>
          <p:nvPr>
            <p:ph type="body" idx="1"/>
          </p:nvPr>
        </p:nvSpPr>
        <p:spPr>
          <a:xfrm>
            <a:off x="311700" y="752404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 b="1" dirty="0">
                <a:solidFill>
                  <a:schemeClr val="dk1"/>
                </a:solidFill>
              </a:rPr>
              <a:t>Compilation Errors</a:t>
            </a:r>
            <a:endParaRPr sz="1100" b="1" dirty="0"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 sz="1100" b="1" dirty="0">
                <a:solidFill>
                  <a:schemeClr val="dk1"/>
                </a:solidFill>
              </a:rPr>
              <a:t>Detected at compile time</a:t>
            </a:r>
            <a:r>
              <a:rPr lang="en-GB" sz="1100" dirty="0">
                <a:solidFill>
                  <a:schemeClr val="dk1"/>
                </a:solidFill>
              </a:rPr>
              <a:t> (before running the program).</a:t>
            </a:r>
            <a:endParaRPr sz="1100" dirty="0"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 sz="1100" dirty="0">
                <a:solidFill>
                  <a:schemeClr val="dk1"/>
                </a:solidFill>
              </a:rPr>
              <a:t>Occur due to </a:t>
            </a:r>
            <a:r>
              <a:rPr lang="en-GB" sz="1100" b="1" dirty="0">
                <a:solidFill>
                  <a:schemeClr val="dk1"/>
                </a:solidFill>
              </a:rPr>
              <a:t>syntax mistakes</a:t>
            </a:r>
            <a:r>
              <a:rPr lang="en-GB" sz="1100" dirty="0">
                <a:solidFill>
                  <a:schemeClr val="dk1"/>
                </a:solidFill>
              </a:rPr>
              <a:t>, incorrect </a:t>
            </a:r>
            <a:r>
              <a:rPr lang="en-GB" sz="1100" b="1" dirty="0">
                <a:solidFill>
                  <a:schemeClr val="dk1"/>
                </a:solidFill>
              </a:rPr>
              <a:t>data types</a:t>
            </a:r>
            <a:r>
              <a:rPr lang="en-GB" sz="1100" dirty="0">
                <a:solidFill>
                  <a:schemeClr val="dk1"/>
                </a:solidFill>
              </a:rPr>
              <a:t>, missing semicolons, undeclared variables, etc.</a:t>
            </a:r>
            <a:endParaRPr sz="11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400" dirty="0">
                <a:solidFill>
                  <a:srgbClr val="008050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GB" sz="1400" dirty="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GB" sz="1400" dirty="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x</a:t>
            </a:r>
            <a:r>
              <a:rPr lang="en-GB" sz="1400" dirty="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GB" sz="1400" b="1" dirty="0">
                <a:solidFill>
                  <a:srgbClr val="EE11FF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-GB" sz="1400" dirty="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GB" sz="1400" dirty="0">
                <a:solidFill>
                  <a:srgbClr val="A01010"/>
                </a:solidFill>
                <a:latin typeface="Roboto Mono"/>
                <a:ea typeface="Roboto Mono"/>
                <a:cs typeface="Roboto Mono"/>
                <a:sym typeface="Roboto Mono"/>
              </a:rPr>
              <a:t>"hello"</a:t>
            </a:r>
            <a:r>
              <a:rPr lang="en-GB" sz="1400" dirty="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; </a:t>
            </a:r>
            <a:r>
              <a:rPr lang="en-GB" sz="1400" i="1" dirty="0">
                <a:solidFill>
                  <a:srgbClr val="A05000"/>
                </a:solidFill>
                <a:latin typeface="Roboto Mono"/>
                <a:ea typeface="Roboto Mono"/>
                <a:cs typeface="Roboto Mono"/>
                <a:sym typeface="Roboto Mono"/>
              </a:rPr>
              <a:t>// ❌ Type mismatch</a:t>
            </a:r>
            <a:endParaRPr sz="1400" i="1" dirty="0">
              <a:solidFill>
                <a:srgbClr val="A05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 b="1" dirty="0">
                <a:solidFill>
                  <a:schemeClr val="dk1"/>
                </a:solidFill>
              </a:rPr>
              <a:t>Runtime Errors</a:t>
            </a:r>
            <a:endParaRPr sz="1100" b="1" dirty="0"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 sz="1100" b="1" dirty="0">
                <a:solidFill>
                  <a:schemeClr val="dk1"/>
                </a:solidFill>
              </a:rPr>
              <a:t>Occur while the program is running</a:t>
            </a:r>
            <a:r>
              <a:rPr lang="en-GB" sz="1100" dirty="0">
                <a:solidFill>
                  <a:schemeClr val="dk1"/>
                </a:solidFill>
              </a:rPr>
              <a:t>, even if it compiled successfully.</a:t>
            </a:r>
            <a:endParaRPr sz="1100" dirty="0"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 sz="1100" dirty="0">
                <a:solidFill>
                  <a:schemeClr val="dk1"/>
                </a:solidFill>
              </a:rPr>
              <a:t>Typically caused by </a:t>
            </a:r>
            <a:r>
              <a:rPr lang="en-GB" sz="1100" b="1" dirty="0">
                <a:solidFill>
                  <a:schemeClr val="dk1"/>
                </a:solidFill>
              </a:rPr>
              <a:t>invalid operations</a:t>
            </a:r>
            <a:r>
              <a:rPr lang="en-GB" sz="1100" dirty="0">
                <a:solidFill>
                  <a:schemeClr val="dk1"/>
                </a:solidFill>
              </a:rPr>
              <a:t>, such as dividing by zero, accessing a null reference, or exceeding array bounds.</a:t>
            </a:r>
            <a:endParaRPr sz="11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1400" dirty="0">
                <a:solidFill>
                  <a:srgbClr val="008050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GB" sz="1400" dirty="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GB" sz="1400" dirty="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a</a:t>
            </a:r>
            <a:r>
              <a:rPr lang="en-GB" sz="1400" dirty="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GB" sz="1400" b="1" dirty="0">
                <a:solidFill>
                  <a:srgbClr val="EE11FF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-GB" sz="1400" dirty="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GB" sz="1400" dirty="0">
                <a:solidFill>
                  <a:srgbClr val="106040"/>
                </a:solidFill>
                <a:latin typeface="Roboto Mono"/>
                <a:ea typeface="Roboto Mono"/>
                <a:cs typeface="Roboto Mono"/>
                <a:sym typeface="Roboto Mono"/>
              </a:rPr>
              <a:t>10</a:t>
            </a:r>
            <a:r>
              <a:rPr lang="en-GB" sz="1400" dirty="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GB" sz="1400" b="1" dirty="0">
                <a:solidFill>
                  <a:srgbClr val="EE11FF"/>
                </a:solidFill>
                <a:latin typeface="Roboto Mono"/>
                <a:ea typeface="Roboto Mono"/>
                <a:cs typeface="Roboto Mono"/>
                <a:sym typeface="Roboto Mono"/>
              </a:rPr>
              <a:t>/</a:t>
            </a:r>
            <a:r>
              <a:rPr lang="en-GB" sz="1400" dirty="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GB" sz="1400" dirty="0">
                <a:solidFill>
                  <a:srgbClr val="106040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lang="en-GB" sz="1400" dirty="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; </a:t>
            </a:r>
            <a:r>
              <a:rPr lang="en-GB" sz="1400" i="1" dirty="0">
                <a:solidFill>
                  <a:srgbClr val="A05000"/>
                </a:solidFill>
                <a:latin typeface="Roboto Mono"/>
                <a:ea typeface="Roboto Mono"/>
                <a:cs typeface="Roboto Mono"/>
                <a:sym typeface="Roboto Mono"/>
              </a:rPr>
              <a:t>// ❌ </a:t>
            </a:r>
            <a:r>
              <a:rPr lang="en-GB" sz="1400" i="1" dirty="0" err="1">
                <a:solidFill>
                  <a:srgbClr val="A05000"/>
                </a:solidFill>
                <a:latin typeface="Roboto Mono"/>
                <a:ea typeface="Roboto Mono"/>
                <a:cs typeface="Roboto Mono"/>
                <a:sym typeface="Roboto Mono"/>
              </a:rPr>
              <a:t>ArithmeticException</a:t>
            </a:r>
            <a:endParaRPr sz="1400" dirty="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0"/>
          <p:cNvSpPr txBox="1">
            <a:spLocks noGrp="1"/>
          </p:cNvSpPr>
          <p:nvPr>
            <p:ph type="title"/>
          </p:nvPr>
        </p:nvSpPr>
        <p:spPr>
          <a:xfrm>
            <a:off x="311700" y="2285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Introduction to Inheritance</a:t>
            </a:r>
            <a:endParaRPr/>
          </a:p>
        </p:txBody>
      </p:sp>
      <p:pic>
        <p:nvPicPr>
          <p:cNvPr id="100" name="Google Shape;100;p20"/>
          <p:cNvPicPr preferRelativeResize="0"/>
          <p:nvPr/>
        </p:nvPicPr>
        <p:blipFill rotWithShape="1">
          <a:blip r:embed="rId3">
            <a:alphaModFix/>
          </a:blip>
          <a:srcRect l="-2370" r="2370"/>
          <a:stretch/>
        </p:blipFill>
        <p:spPr>
          <a:xfrm>
            <a:off x="3818874" y="209450"/>
            <a:ext cx="3730698" cy="26486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36675" y="2899563"/>
            <a:ext cx="2789724" cy="19816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20"/>
          <p:cNvPicPr preferRelativeResize="0"/>
          <p:nvPr/>
        </p:nvPicPr>
        <p:blipFill rotWithShape="1">
          <a:blip r:embed="rId5">
            <a:alphaModFix/>
          </a:blip>
          <a:srcRect r="12249"/>
          <a:stretch/>
        </p:blipFill>
        <p:spPr>
          <a:xfrm>
            <a:off x="5965300" y="2757000"/>
            <a:ext cx="2983751" cy="22667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050BCCB4-8EA9-7490-1A12-5069E6348421}"/>
              </a:ext>
            </a:extLst>
          </p:cNvPr>
          <p:cNvCxnSpPr/>
          <p:nvPr/>
        </p:nvCxnSpPr>
        <p:spPr>
          <a:xfrm flipH="1">
            <a:off x="5040086" y="2285400"/>
            <a:ext cx="586313" cy="61416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7D98069-2D52-4D95-917E-D076AB845388}"/>
              </a:ext>
            </a:extLst>
          </p:cNvPr>
          <p:cNvCxnSpPr>
            <a:cxnSpLocks/>
          </p:cNvCxnSpPr>
          <p:nvPr/>
        </p:nvCxnSpPr>
        <p:spPr>
          <a:xfrm>
            <a:off x="5834743" y="2243937"/>
            <a:ext cx="936171" cy="65562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000" b="1"/>
              <a:t>Definition</a:t>
            </a:r>
            <a:endParaRPr sz="3700"/>
          </a:p>
        </p:txBody>
      </p:sp>
      <p:sp>
        <p:nvSpPr>
          <p:cNvPr id="108" name="Google Shape;108;p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597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</a:endParaRPr>
          </a:p>
          <a:p>
            <a:pPr marL="457200" lvl="0" indent="-3302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GB" sz="1600">
                <a:solidFill>
                  <a:schemeClr val="dk1"/>
                </a:solidFill>
              </a:rPr>
              <a:t>Inheritance allows one class to </a:t>
            </a:r>
            <a:r>
              <a:rPr lang="en-GB" sz="1600" b="1">
                <a:solidFill>
                  <a:schemeClr val="dk1"/>
                </a:solidFill>
              </a:rPr>
              <a:t>acquire properties and methods</a:t>
            </a:r>
            <a:r>
              <a:rPr lang="en-GB" sz="1600">
                <a:solidFill>
                  <a:schemeClr val="dk1"/>
                </a:solidFill>
              </a:rPr>
              <a:t> of another class</a:t>
            </a:r>
            <a:endParaRPr sz="16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</a:endParaRPr>
          </a:p>
          <a:p>
            <a:pPr marL="457200" lvl="0" indent="-3302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GB" sz="1600">
                <a:solidFill>
                  <a:schemeClr val="dk1"/>
                </a:solidFill>
              </a:rPr>
              <a:t>Enables </a:t>
            </a:r>
            <a:r>
              <a:rPr lang="en-GB" sz="1600" b="1">
                <a:solidFill>
                  <a:schemeClr val="dk1"/>
                </a:solidFill>
              </a:rPr>
              <a:t>code reuse</a:t>
            </a:r>
            <a:r>
              <a:rPr lang="en-GB" sz="1600">
                <a:solidFill>
                  <a:schemeClr val="dk1"/>
                </a:solidFill>
              </a:rPr>
              <a:t> and </a:t>
            </a:r>
            <a:r>
              <a:rPr lang="en-GB" sz="1600" b="1">
                <a:solidFill>
                  <a:schemeClr val="dk1"/>
                </a:solidFill>
              </a:rPr>
              <a:t>extensibility</a:t>
            </a:r>
            <a:r>
              <a:rPr lang="en-GB" sz="1600">
                <a:solidFill>
                  <a:schemeClr val="dk1"/>
                </a:solidFill>
              </a:rPr>
              <a:t>.</a:t>
            </a: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2300"/>
          </a:p>
        </p:txBody>
      </p:sp>
      <p:sp>
        <p:nvSpPr>
          <p:cNvPr id="109" name="Google Shape;109;p21"/>
          <p:cNvSpPr txBox="1"/>
          <p:nvPr/>
        </p:nvSpPr>
        <p:spPr>
          <a:xfrm>
            <a:off x="4795725" y="1509750"/>
            <a:ext cx="3597900" cy="2124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-GB" dirty="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GB" dirty="0">
                <a:solidFill>
                  <a:srgbClr val="0000F0"/>
                </a:solidFill>
                <a:latin typeface="Roboto Mono"/>
                <a:ea typeface="Roboto Mono"/>
                <a:cs typeface="Roboto Mono"/>
                <a:sym typeface="Roboto Mono"/>
              </a:rPr>
              <a:t>Parent</a:t>
            </a:r>
            <a:r>
              <a:rPr lang="en-GB" dirty="0">
                <a:latin typeface="Roboto Mono"/>
                <a:ea typeface="Roboto Mono"/>
                <a:cs typeface="Roboto Mono"/>
                <a:sym typeface="Roboto Mono"/>
              </a:rPr>
              <a:t> {</a:t>
            </a:r>
            <a:endParaRPr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-GB" dirty="0">
                <a:solidFill>
                  <a:srgbClr val="008050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GB" dirty="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GB" dirty="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x</a:t>
            </a:r>
            <a:r>
              <a:rPr lang="en-GB" dirty="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GB" b="1" dirty="0">
                <a:solidFill>
                  <a:srgbClr val="EE11FF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-GB" dirty="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GB" dirty="0">
                <a:solidFill>
                  <a:srgbClr val="106040"/>
                </a:solidFill>
                <a:latin typeface="Roboto Mono"/>
                <a:ea typeface="Roboto Mono"/>
                <a:cs typeface="Roboto Mono"/>
                <a:sym typeface="Roboto Mono"/>
              </a:rPr>
              <a:t>10</a:t>
            </a:r>
            <a:r>
              <a:rPr lang="en-GB" dirty="0"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-GB" dirty="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GB" dirty="0">
                <a:solidFill>
                  <a:srgbClr val="0000F0"/>
                </a:solidFill>
                <a:latin typeface="Roboto Mono"/>
                <a:ea typeface="Roboto Mono"/>
                <a:cs typeface="Roboto Mono"/>
                <a:sym typeface="Roboto Mono"/>
              </a:rPr>
              <a:t>Child</a:t>
            </a:r>
            <a:r>
              <a:rPr lang="en-GB" dirty="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GB" b="1" dirty="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extends</a:t>
            </a:r>
            <a:r>
              <a:rPr lang="en-GB" dirty="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GB" dirty="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Parent</a:t>
            </a:r>
            <a:r>
              <a:rPr lang="en-GB" dirty="0">
                <a:latin typeface="Roboto Mono"/>
                <a:ea typeface="Roboto Mono"/>
                <a:cs typeface="Roboto Mono"/>
                <a:sym typeface="Roboto Mono"/>
              </a:rPr>
              <a:t> { </a:t>
            </a:r>
            <a:endParaRPr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i="1" dirty="0">
                <a:solidFill>
                  <a:srgbClr val="A05000"/>
                </a:solidFill>
                <a:latin typeface="Roboto Mono"/>
                <a:ea typeface="Roboto Mono"/>
                <a:cs typeface="Roboto Mono"/>
                <a:sym typeface="Roboto Mono"/>
              </a:rPr>
              <a:t>// Child inherits Parent</a:t>
            </a:r>
            <a:endParaRPr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-GB" dirty="0">
                <a:solidFill>
                  <a:srgbClr val="008050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GB" dirty="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GB" dirty="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y</a:t>
            </a:r>
            <a:r>
              <a:rPr lang="en-GB" dirty="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GB" b="1" dirty="0">
                <a:solidFill>
                  <a:srgbClr val="EE11FF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-GB" dirty="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GB" dirty="0">
                <a:solidFill>
                  <a:srgbClr val="106040"/>
                </a:solidFill>
                <a:latin typeface="Roboto Mono"/>
                <a:ea typeface="Roboto Mono"/>
                <a:cs typeface="Roboto Mono"/>
                <a:sym typeface="Roboto Mono"/>
              </a:rPr>
              <a:t>20</a:t>
            </a:r>
            <a:r>
              <a:rPr lang="en-GB" dirty="0"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2051</Words>
  <Application>Microsoft Macintosh PowerPoint</Application>
  <PresentationFormat>On-screen Show (16:9)</PresentationFormat>
  <Paragraphs>309</Paragraphs>
  <Slides>36</Slides>
  <Notes>35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39" baseType="lpstr">
      <vt:lpstr>Roboto Mono</vt:lpstr>
      <vt:lpstr>Arial</vt:lpstr>
      <vt:lpstr>Simple Light</vt:lpstr>
      <vt:lpstr>CSC1031: OOP</vt:lpstr>
      <vt:lpstr>Binary search</vt:lpstr>
      <vt:lpstr>Binary Tree</vt:lpstr>
      <vt:lpstr>PowerPoint Presentation</vt:lpstr>
      <vt:lpstr>PowerPoint Presentation</vt:lpstr>
      <vt:lpstr>PowerPoint Presentation</vt:lpstr>
      <vt:lpstr>Compilation Errors vs. Runtime Errors in Java</vt:lpstr>
      <vt:lpstr> Introduction to Inheritance</vt:lpstr>
      <vt:lpstr>Definition</vt:lpstr>
      <vt:lpstr>Types of Inheritance in Java</vt:lpstr>
      <vt:lpstr>What is Single Inheritance?</vt:lpstr>
      <vt:lpstr>Syntax of Single Inheritance </vt:lpstr>
      <vt:lpstr>Syntax of Single Inheritance </vt:lpstr>
      <vt:lpstr>Single Inheritance</vt:lpstr>
      <vt:lpstr>What is Multilevel Inheritance?</vt:lpstr>
      <vt:lpstr>Syntax of Multilevel Inheritance</vt:lpstr>
      <vt:lpstr>Syntax of Multilevel Inheritance</vt:lpstr>
      <vt:lpstr>Syntax of Multilevel Inheritance</vt:lpstr>
      <vt:lpstr>Syntax of Multilevel Inheritance</vt:lpstr>
      <vt:lpstr>Examples</vt:lpstr>
      <vt:lpstr>PowerPoint Presentation</vt:lpstr>
      <vt:lpstr>What is Hierarchical Inheritance?</vt:lpstr>
      <vt:lpstr>Syntax of Hierarchical Inheritance</vt:lpstr>
      <vt:lpstr>What is Multiple Inheritance?</vt:lpstr>
      <vt:lpstr>Why Java Does Not Support Multiple Inheritance?</vt:lpstr>
      <vt:lpstr>Applications of Multiple Inheritance</vt:lpstr>
      <vt:lpstr>What is an Interface in Java?</vt:lpstr>
      <vt:lpstr>Multiple Inheritance with Interfaces</vt:lpstr>
      <vt:lpstr>Common Mistakes &amp; Best Practices</vt:lpstr>
      <vt:lpstr>What is Method Overriding?</vt:lpstr>
      <vt:lpstr>PowerPoint Presentation</vt:lpstr>
      <vt:lpstr>Syntax of Method Overriding</vt:lpstr>
      <vt:lpstr>Rules for Method Overriding</vt:lpstr>
      <vt:lpstr>Access Modifiers</vt:lpstr>
      <vt:lpstr>Using super in Inheritance</vt:lpstr>
      <vt:lpstr>Best Practices for Inheritance &amp; Access Modifiers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Mikhail Kudriavtsev</cp:lastModifiedBy>
  <cp:revision>1</cp:revision>
  <dcterms:modified xsi:type="dcterms:W3CDTF">2025-02-06T14:36:05Z</dcterms:modified>
</cp:coreProperties>
</file>